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785" r:id="rId5"/>
    <p:sldId id="792" r:id="rId6"/>
    <p:sldId id="735" r:id="rId7"/>
    <p:sldId id="739" r:id="rId8"/>
    <p:sldId id="793" r:id="rId9"/>
    <p:sldId id="733" r:id="rId10"/>
    <p:sldId id="734" r:id="rId11"/>
    <p:sldId id="732" r:id="rId12"/>
    <p:sldId id="736" r:id="rId13"/>
    <p:sldId id="737" r:id="rId14"/>
    <p:sldId id="738" r:id="rId15"/>
    <p:sldId id="74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0" orient="horz" pos="4065" userDrawn="1">
          <p15:clr>
            <a:srgbClr val="A4A3A4"/>
          </p15:clr>
        </p15:guide>
        <p15:guide id="11" pos="166" userDrawn="1">
          <p15:clr>
            <a:srgbClr val="A4A3A4"/>
          </p15:clr>
        </p15:guide>
        <p15:guide id="12" pos="7514" userDrawn="1">
          <p15:clr>
            <a:srgbClr val="A4A3A4"/>
          </p15:clr>
        </p15:guide>
        <p15:guide id="13" orient="horz" pos="663" userDrawn="1">
          <p15:clr>
            <a:srgbClr val="A4A3A4"/>
          </p15:clr>
        </p15:guide>
        <p15:guide id="14" orient="horz" pos="504" userDrawn="1">
          <p15:clr>
            <a:srgbClr val="A4A3A4"/>
          </p15:clr>
        </p15:guide>
        <p15:guide id="15" orient="horz" pos="255" userDrawn="1">
          <p15:clr>
            <a:srgbClr val="A4A3A4"/>
          </p15:clr>
        </p15:guide>
        <p15:guide id="16" orient="horz" pos="39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8FC8E0-0F9B-AFD2-2E46-3AE0B373E46B}" name="CHEVALLIER Elora" initials="CE" userId="S::echevallier@fafiec.fr::fee21a46-3041-4f18-ac0a-f86b39039d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F8"/>
    <a:srgbClr val="2D0F64"/>
    <a:srgbClr val="7850DC"/>
    <a:srgbClr val="194626"/>
    <a:srgbClr val="36C868"/>
    <a:srgbClr val="CEC0F2"/>
    <a:srgbClr val="A084E6"/>
    <a:srgbClr val="C9B9F1"/>
    <a:srgbClr val="A185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20C64-C6AE-45C2-B6D6-78AA940F37A0}" v="835" dt="2024-02-22T10:28:40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pos="3840"/>
        <p:guide orient="horz" pos="2260"/>
        <p:guide pos="302"/>
        <p:guide pos="7378"/>
        <p:guide orient="horz" pos="3929"/>
        <p:guide/>
        <p:guide pos="7680"/>
        <p:guide orient="horz" pos="4065"/>
        <p:guide pos="166"/>
        <p:guide pos="7514"/>
        <p:guide orient="horz" pos="663"/>
        <p:guide orient="horz" pos="504"/>
        <p:guide orient="horz" pos="255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D7B3-8AF2-4246-B18C-0FCA3D21B004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46F7-BF73-4BD4-88A9-A55AAAC6A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F46F7-BF73-4BD4-88A9-A55AAAC6ABF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9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B343AB-7FE6-494A-B4E5-299D6B216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9"/>
          <a:stretch/>
        </p:blipFill>
        <p:spPr>
          <a:xfrm>
            <a:off x="2297726" y="-101550"/>
            <a:ext cx="9894274" cy="7099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16B116-77B1-42F0-A20D-C70A5C22A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90F493-B0FB-6F48-A30F-8CBC97F70803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FE473-41F2-164C-B774-511C4178C5CA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BFC194-763E-9D47-A877-51E33DCCE0BA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338E98-4905-EF45-910D-2B07610DDC8B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84D1F-795D-49A0-8466-4E319443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047498"/>
            <a:ext cx="4472939" cy="1454543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4DEAEFB-E4FC-4B90-AAC6-4115910D822E}"/>
              </a:ext>
            </a:extLst>
          </p:cNvPr>
          <p:cNvCxnSpPr>
            <a:cxnSpLocks/>
          </p:cNvCxnSpPr>
          <p:nvPr/>
        </p:nvCxnSpPr>
        <p:spPr>
          <a:xfrm flipH="1">
            <a:off x="1363981" y="2916644"/>
            <a:ext cx="4480558" cy="0"/>
          </a:xfrm>
          <a:prstGeom prst="line">
            <a:avLst/>
          </a:prstGeom>
          <a:ln w="9525">
            <a:solidFill>
              <a:srgbClr val="7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A82B0F-3C98-4BC7-B79E-E030CB30E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55958"/>
            <a:ext cx="8305800" cy="15065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50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  <a:lvl2pPr marL="4572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2pPr>
            <a:lvl3pPr marL="9144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3pPr>
            <a:lvl4pPr marL="13716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4pPr>
            <a:lvl5pPr marL="1828800" indent="0">
              <a:buNone/>
              <a:defRPr sz="6500"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5pPr>
          </a:lstStyle>
          <a:p>
            <a:pPr lvl="0"/>
            <a:r>
              <a:rPr lang="fr-FR" dirty="0"/>
              <a:t>Titre principal</a:t>
            </a:r>
          </a:p>
          <a:p>
            <a:pPr lvl="0"/>
            <a:r>
              <a:rPr lang="fr-FR" dirty="0"/>
              <a:t>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190909-6C71-4A3D-B245-98E7B1807E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884190"/>
            <a:ext cx="8305800" cy="83661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901DC6A-FC05-4DA3-9677-F41795DE9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925" y="6208928"/>
            <a:ext cx="692925" cy="2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B5FE55D-1965-4F29-8502-8A1E4B6AA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8" t="2156" r="55123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AFC65D-7427-4016-8430-2EAF4CD245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4FFD30-F24C-4D33-9C2B-826CA3BB83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664E64E-3FC0-4215-947C-45C638153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E59F2-864D-4618-8545-2998BE2D6833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FBCA9A49-15FA-4D24-8FF3-1EC3C2F9D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998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5C548D8-61D5-4661-8897-0D9F6A15C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 t="2156" r="45630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EE740B-DCB2-4E6B-AC46-B0911CE550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884B934-022E-4E44-8AEC-8B833ADF53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3D2E066-2019-450C-9582-DB6B399B5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553CEA-F5BC-4FE1-BC8C-083E5E6BB38D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20684A0-7F8C-4FD1-BE9D-880FE475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584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FC818BF-5275-41F9-A0BB-9C8D5FE71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2156" r="30052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41B224-1256-4A5D-8200-7BA414146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DDB708-9116-4A00-B1BB-A1503F38C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38493BB-3610-4E28-B836-179898E97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04235-4EFE-482E-ABBB-42E13B55B7B6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B0A416F-D2EE-4626-AE97-8940F180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756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B1C3E82-A8F3-42E6-8278-E96AA7E96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t="2156" r="21544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2AA3C2-64F7-4911-8565-5A38067397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6C8474-C27E-48B4-9394-F66707C9C0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9535CDA-F486-4A16-92F3-CAF15E778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2DF79-3BE2-4DEF-90BB-7E204ECF6BA7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E1A9D59-9931-4E61-B675-6D8EFA63E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938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691194D-3DD1-4315-8D9A-840BE0650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 t="2156" r="8207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DD673A-9A53-4B74-A608-C2E8C9E107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82B76B-2DDE-491A-84B5-C34F57FB0E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00D0295-49A9-4D84-92E8-404EF8308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EE849-BD8D-43B5-9ECD-52543ED36815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6BEA3FCC-36C7-4128-ACC5-6CAB6448C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643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E613018-43BC-4944-9830-24FFDF62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5" t="2156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EA05E4-119E-420D-8867-3BAF6420D2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6A30AB-C418-4455-9C6E-0342BF670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C89B4DDF-731E-4676-BAE0-9CF4E12A5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8DABD-14F9-41F1-9622-949C92C8C8DF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918768B-3440-4205-A39E-C22A12452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600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B343AB-7FE6-494A-B4E5-299D6B216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9"/>
          <a:stretch/>
        </p:blipFill>
        <p:spPr>
          <a:xfrm>
            <a:off x="2297726" y="-101550"/>
            <a:ext cx="9894274" cy="7099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16B116-77B1-42F0-A20D-C70A5C22A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01FAF6-6E5C-4A70-B024-CA0772AC05F6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3C62E6-5D55-42F9-8491-A5711C8E5BF8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84217-F077-41A8-929E-61EF2CB98440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600EA-B2B9-4851-9246-3042E50052D8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4E834B-4F17-41EB-B1FA-BCFF742D453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82FBAD-9EF8-4BDA-A4A2-76C3D3D92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70E5A-24F9-48ED-8F17-AA6435F85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02CB2A1A-701A-4364-B36C-82988B06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282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A8E75C-89C3-48F7-BCDA-93A741B9F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6ACFE41-FA5F-4A58-A9DB-8E727E4A5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9AB9A5B8-0AF3-4A32-BA79-D24B652A4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BA062-1F76-4973-9ABF-446C3ECB0BA2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6D8F6-7EAA-4E60-A554-3007C59DFFC7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41A98-9B21-42BA-ADD8-87A846FC9377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48F6A1-3701-4227-BEF7-A968C90A1DA6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0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 Neutr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1064EC-92A1-4460-865B-18D58FA1D7B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59441D-2012-438C-89AA-551EAC8B0BCD}"/>
              </a:ext>
            </a:extLst>
          </p:cNvPr>
          <p:cNvSpPr/>
          <p:nvPr userDrawn="1"/>
        </p:nvSpPr>
        <p:spPr>
          <a:xfrm>
            <a:off x="1212000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0C128-CEF6-43A1-B5E3-C20863D446A2}"/>
              </a:ext>
            </a:extLst>
          </p:cNvPr>
          <p:cNvSpPr/>
          <p:nvPr userDrawn="1"/>
        </p:nvSpPr>
        <p:spPr>
          <a:xfrm rot="16200000">
            <a:off x="6060000" y="-6059999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5AFE3-4166-4010-B178-9467F9A5A107}"/>
              </a:ext>
            </a:extLst>
          </p:cNvPr>
          <p:cNvSpPr/>
          <p:nvPr userDrawn="1"/>
        </p:nvSpPr>
        <p:spPr>
          <a:xfrm rot="16200000">
            <a:off x="6060000" y="726000"/>
            <a:ext cx="72000" cy="12191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1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58A0442-5337-42BA-9216-03C23E04A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99" t="2156" r="84614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C85D99-0BA8-4244-84F2-07FEDCC519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22713-24E9-4D78-B16E-A74FBB03E989}"/>
              </a:ext>
            </a:extLst>
          </p:cNvPr>
          <p:cNvSpPr/>
          <p:nvPr userDrawn="1"/>
        </p:nvSpPr>
        <p:spPr>
          <a:xfrm>
            <a:off x="0" y="0"/>
            <a:ext cx="72000" cy="6857999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A2C2ACF-34F4-4F68-B15C-0C1AF4E86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83"/>
            <a:ext cx="406871" cy="132309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EE72821-8DA6-4B3D-8C6D-576502DA0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D046FE84-3C60-44B3-B9BC-75B193AED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52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34DAF4B-B219-41DD-A1C4-C194F4A33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33" t="2156" r="78348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DF317A-FD6E-4087-9B0D-142369496F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A3C3BED-26B1-49FA-9683-C010E8F1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A0E468F-857E-4C7C-947A-7CC1361A0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66717D-B881-4715-B688-49C194D8EDE0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88C3C301-C673-4ED3-9E6D-A3C4F69B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212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DEAA920-9E2B-4A4D-9D56-59FB3322A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5" t="2156" r="69150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260063-67DA-4EA5-9832-46811F6CA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786670-C2EC-480B-8E61-A7E54596F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5D1E9A77-040D-438C-81B5-21CDA81DC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C221D-8EA6-48EB-9E90-D5EBADE07E35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03D4890-8BC3-4301-9B21-45DDD1AF0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083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de Slid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D2E252-FFA8-48CF-9AB9-01C597285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1" t="2156" r="63056" b="2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23DA77-E03A-4AD8-B478-CA5F2E7F72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9BEA9A-112A-4EF7-BEE0-97F9FDED3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937" y="6565106"/>
            <a:ext cx="406871" cy="132462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BBAB85D-1268-4E1F-992B-EC4F4FB1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2339" y="6537751"/>
            <a:ext cx="502597" cy="187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fld id="{DDAF5D77-13CD-4DDF-AD8B-048DB9FADB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4144A1-94F0-4AAC-9077-BDF601BE46E8}"/>
              </a:ext>
            </a:extLst>
          </p:cNvPr>
          <p:cNvSpPr/>
          <p:nvPr userDrawn="1"/>
        </p:nvSpPr>
        <p:spPr>
          <a:xfrm>
            <a:off x="0" y="-2"/>
            <a:ext cx="72000" cy="6858001"/>
          </a:xfrm>
          <a:prstGeom prst="rect">
            <a:avLst/>
          </a:prstGeom>
          <a:solidFill>
            <a:srgbClr val="785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5B2A07BA-1067-4E47-A02E-EA99FC600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272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35B72A-9606-43D9-A8CF-C56053A7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76535"/>
            <a:ext cx="11245851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1B1FB-70F2-497B-B424-07060085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ABBF5-F291-43E2-B65D-6D1ACED2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4114800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700">
                <a:solidFill>
                  <a:schemeClr val="tx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defRPr>
            </a:lvl1pPr>
          </a:lstStyle>
          <a:p>
            <a:r>
              <a:rPr lang="fr-FR" dirty="0"/>
              <a:t>Titre de la présentation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</a:t>
            </a:r>
            <a:r>
              <a:rPr lang="fr-FR" dirty="0"/>
              <a:t> </a:t>
            </a:r>
            <a:r>
              <a:rPr lang="fr-FR" dirty="0">
                <a:solidFill>
                  <a:srgbClr val="7850DC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Sous 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F7D43-E4A7-455F-A6B5-7E5BE68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9AEF-9C9D-4C0A-B4F3-6F78B87E7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33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682" r:id="rId3"/>
    <p:sldLayoutId id="2147483704" r:id="rId4"/>
    <p:sldLayoutId id="2147483673" r:id="rId5"/>
    <p:sldLayoutId id="214748370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ircular Std Book Italic" panose="020B0604020101020102" pitchFamily="34" charset="0"/>
          <a:ea typeface="+mj-ea"/>
          <a:cs typeface="Circular Std Book Italic" panose="020B06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calmessanti@opco-atlas.f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pinterest.fr/orientationAtla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OpcoAtlas" TargetMode="External"/><Relationship Id="rId12" Type="http://schemas.openxmlformats.org/officeDocument/2006/relationships/image" Target="../media/image18.emf"/><Relationship Id="rId2" Type="http://schemas.openxmlformats.org/officeDocument/2006/relationships/hyperlink" Target="https://www.opco-atlas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s://www.instagram.com/orientationatlas/?hl=fr" TargetMode="External"/><Relationship Id="rId5" Type="http://schemas.openxmlformats.org/officeDocument/2006/relationships/hyperlink" Target="https://www.facebook.com/OpcoAtlas/" TargetMode="External"/><Relationship Id="rId15" Type="http://schemas.openxmlformats.org/officeDocument/2006/relationships/hyperlink" Target="https://www.tiktok.com/@orientationatlas?lang=fr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linkedin.com/company/opco-atlas/" TargetMode="External"/><Relationship Id="rId14" Type="http://schemas.openxmlformats.org/officeDocument/2006/relationships/hyperlink" Target="https://www.youtube.com/channel/UC_tSKh-PnbtUM5D3PkDSs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infantes@opco-atlas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godey@opco-atlas.f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abadie@opco-atlas.f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dtondellier@opco-atlas.f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penso@opco-atla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rasamison@opco-atlas.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chateau@opco-atlas.f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269F5B-5C95-2541-8CDB-272B562E5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26425"/>
            <a:ext cx="4472939" cy="1454543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7D65011-A938-F541-8FAD-1482D8DF41A5}"/>
              </a:ext>
            </a:extLst>
          </p:cNvPr>
          <p:cNvCxnSpPr>
            <a:cxnSpLocks/>
          </p:cNvCxnSpPr>
          <p:nvPr/>
        </p:nvCxnSpPr>
        <p:spPr>
          <a:xfrm flipH="1">
            <a:off x="1363981" y="2695571"/>
            <a:ext cx="4480558" cy="0"/>
          </a:xfrm>
          <a:prstGeom prst="line">
            <a:avLst/>
          </a:prstGeom>
          <a:ln w="9525">
            <a:solidFill>
              <a:srgbClr val="785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9222923-E66C-CA4E-996F-058F4F1D7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925" y="6208928"/>
            <a:ext cx="692925" cy="225330"/>
          </a:xfrm>
          <a:prstGeom prst="rect">
            <a:avLst/>
          </a:prstGeom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ADED87C8-6847-F54B-8C29-F4499224C83F}"/>
              </a:ext>
            </a:extLst>
          </p:cNvPr>
          <p:cNvSpPr txBox="1">
            <a:spLocks/>
          </p:cNvSpPr>
          <p:nvPr/>
        </p:nvSpPr>
        <p:spPr>
          <a:xfrm>
            <a:off x="1371600" y="2978810"/>
            <a:ext cx="8305800" cy="1506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400"/>
              </a:lnSpc>
              <a:buNone/>
            </a:pPr>
            <a:r>
              <a:rPr lang="fr-FR" sz="6500" b="1" dirty="0">
                <a:solidFill>
                  <a:srgbClr val="2D0F64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Opérateur </a:t>
            </a:r>
            <a:br>
              <a:rPr lang="fr-FR" sz="6500" b="1" dirty="0">
                <a:solidFill>
                  <a:srgbClr val="2D0F64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</a:br>
            <a:r>
              <a:rPr lang="fr-FR" sz="6500" b="1" dirty="0">
                <a:solidFill>
                  <a:srgbClr val="2D0F64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de compétences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EF2A092-3932-2042-B345-50E0C76DB2C0}"/>
              </a:ext>
            </a:extLst>
          </p:cNvPr>
          <p:cNvSpPr txBox="1">
            <a:spLocks/>
          </p:cNvSpPr>
          <p:nvPr/>
        </p:nvSpPr>
        <p:spPr>
          <a:xfrm>
            <a:off x="1371600" y="4731791"/>
            <a:ext cx="8478456" cy="1506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des métiers de l'assurance, de la banque </a:t>
            </a:r>
            <a:br>
              <a:rPr lang="fr-FR" dirty="0"/>
            </a:br>
            <a:r>
              <a:rPr lang="fr-FR" dirty="0"/>
              <a:t>&amp; de la finance, du conseil, de l'expertise </a:t>
            </a:r>
            <a:br>
              <a:rPr lang="fr-FR" dirty="0"/>
            </a:br>
            <a:r>
              <a:rPr lang="fr-FR" dirty="0"/>
              <a:t>comptable &amp; du commissariat aux comptes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DFD6B-E9D4-C227-71D3-301A24342FFB}"/>
              </a:ext>
            </a:extLst>
          </p:cNvPr>
          <p:cNvSpPr/>
          <p:nvPr/>
        </p:nvSpPr>
        <p:spPr>
          <a:xfrm>
            <a:off x="0" y="6596036"/>
            <a:ext cx="209529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Service Communication • Janvier 2024</a:t>
            </a:r>
          </a:p>
        </p:txBody>
      </p:sp>
    </p:spTree>
    <p:extLst>
      <p:ext uri="{BB962C8B-B14F-4D97-AF65-F5344CB8AC3E}">
        <p14:creationId xmlns:p14="http://schemas.microsoft.com/office/powerpoint/2010/main" val="35987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67CC8590-CB3A-46F8-9F70-15EB5FE22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55">
            <a:off x="4884705" y="202481"/>
            <a:ext cx="6519442" cy="653919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7ABD9CE-E427-7C79-F181-4A6A08D5D2AE}"/>
              </a:ext>
            </a:extLst>
          </p:cNvPr>
          <p:cNvSpPr/>
          <p:nvPr/>
        </p:nvSpPr>
        <p:spPr>
          <a:xfrm>
            <a:off x="9408236" y="2768068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62DB565-2E5A-1D6E-6868-EDFEC821B6BA}"/>
              </a:ext>
            </a:extLst>
          </p:cNvPr>
          <p:cNvSpPr/>
          <p:nvPr/>
        </p:nvSpPr>
        <p:spPr>
          <a:xfrm>
            <a:off x="9942057" y="2880969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A6A4D7-B9BE-FD98-7076-3AF5E9DBA0D3}"/>
              </a:ext>
            </a:extLst>
          </p:cNvPr>
          <p:cNvSpPr txBox="1"/>
          <p:nvPr/>
        </p:nvSpPr>
        <p:spPr>
          <a:xfrm>
            <a:off x="9081597" y="2535002"/>
            <a:ext cx="725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Dijon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4FD9D-DEA6-FACE-75D5-970FD894636E}"/>
              </a:ext>
            </a:extLst>
          </p:cNvPr>
          <p:cNvSpPr/>
          <p:nvPr/>
        </p:nvSpPr>
        <p:spPr>
          <a:xfrm>
            <a:off x="9555793" y="3042515"/>
            <a:ext cx="913238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Besançon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ED942C-F6C2-4E4B-96CA-B2466C0D68B4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Grand Est</a:t>
            </a:r>
            <a:r>
              <a:rPr lang="fr-FR" sz="30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</a:t>
            </a:r>
            <a: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 </a:t>
            </a:r>
            <a:r>
              <a:rPr lang="fr-FR" sz="30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Bourgogne Franche - Comté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263E656-A205-4308-96DB-D3F06B4D723B}"/>
              </a:ext>
            </a:extLst>
          </p:cNvPr>
          <p:cNvSpPr txBox="1"/>
          <p:nvPr/>
        </p:nvSpPr>
        <p:spPr>
          <a:xfrm>
            <a:off x="8769286" y="1638846"/>
            <a:ext cx="82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Reims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4423104-FCC8-44F5-A8EE-47C5623FF980}"/>
              </a:ext>
            </a:extLst>
          </p:cNvPr>
          <p:cNvSpPr txBox="1"/>
          <p:nvPr/>
        </p:nvSpPr>
        <p:spPr>
          <a:xfrm>
            <a:off x="9444238" y="1853960"/>
            <a:ext cx="92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</a:br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Nancy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5FB6D0-F31B-4F1A-B0E3-404AE7E43689}"/>
              </a:ext>
            </a:extLst>
          </p:cNvPr>
          <p:cNvSpPr/>
          <p:nvPr/>
        </p:nvSpPr>
        <p:spPr>
          <a:xfrm>
            <a:off x="10185338" y="1705940"/>
            <a:ext cx="1056663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Strasbourg</a:t>
            </a:r>
            <a:endParaRPr lang="fr-FR" sz="1400" b="1" dirty="0">
              <a:solidFill>
                <a:schemeClr val="bg1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4FAD53B-02F0-422F-9F4C-B284C07A33A2}"/>
              </a:ext>
            </a:extLst>
          </p:cNvPr>
          <p:cNvSpPr/>
          <p:nvPr/>
        </p:nvSpPr>
        <p:spPr>
          <a:xfrm>
            <a:off x="10670215" y="2010560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C006E02-F76D-409A-8DFA-98410DE72A49}"/>
              </a:ext>
            </a:extLst>
          </p:cNvPr>
          <p:cNvSpPr/>
          <p:nvPr/>
        </p:nvSpPr>
        <p:spPr>
          <a:xfrm>
            <a:off x="9145536" y="1596667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BF3A96C-D213-4078-A545-EF4EAB082E98}"/>
              </a:ext>
            </a:extLst>
          </p:cNvPr>
          <p:cNvSpPr/>
          <p:nvPr/>
        </p:nvSpPr>
        <p:spPr>
          <a:xfrm>
            <a:off x="9869668" y="1970630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D88A0618-2EAF-4895-A17B-2B5EAD087ED1}"/>
              </a:ext>
            </a:extLst>
          </p:cNvPr>
          <p:cNvGrpSpPr/>
          <p:nvPr/>
        </p:nvGrpSpPr>
        <p:grpSpPr>
          <a:xfrm>
            <a:off x="726361" y="2298203"/>
            <a:ext cx="4544886" cy="1354217"/>
            <a:chOff x="963428" y="3466712"/>
            <a:chExt cx="4544886" cy="1354217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BF5499C-CE1D-4253-8EFE-5BC50F64BDAD}"/>
                </a:ext>
              </a:extLst>
            </p:cNvPr>
            <p:cNvSpPr txBox="1"/>
            <p:nvPr/>
          </p:nvSpPr>
          <p:spPr>
            <a:xfrm>
              <a:off x="2134966" y="3466712"/>
              <a:ext cx="3373348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Marjorie Calmes-</a:t>
              </a:r>
              <a:r>
                <a:rPr lang="fr-FR" sz="2400" b="1" dirty="0" err="1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Santi</a:t>
              </a:r>
              <a:endPara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-</a:t>
              </a:r>
            </a:p>
            <a:p>
              <a:r>
                <a:rPr lang="fr-FR" sz="1600" b="1" dirty="0"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Déléguée Régionale </a:t>
              </a: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  <a:hlinkClick r:id="rId3"/>
                </a:rPr>
                <a:t>mcalmessanti@opco-atlas.fr</a:t>
              </a:r>
              <a:endPara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07 64 26 18 95</a:t>
              </a:r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D855D592-D4FE-4DA3-A870-97A74D78F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3428" y="3665184"/>
              <a:ext cx="932325" cy="932325"/>
            </a:xfrm>
            <a:prstGeom prst="rect">
              <a:avLst/>
            </a:prstGeom>
          </p:spPr>
        </p:pic>
      </p:grp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78426296-1EF9-42FE-9C43-ED177C572437}"/>
              </a:ext>
            </a:extLst>
          </p:cNvPr>
          <p:cNvSpPr/>
          <p:nvPr/>
        </p:nvSpPr>
        <p:spPr>
          <a:xfrm>
            <a:off x="1897899" y="3936826"/>
            <a:ext cx="2041641" cy="866580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4 Rue Sarrelouis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67000 Strasbourg</a:t>
            </a:r>
          </a:p>
        </p:txBody>
      </p:sp>
      <p:sp>
        <p:nvSpPr>
          <p:cNvPr id="21" name="Espace réservé du pied de page 1">
            <a:extLst>
              <a:ext uri="{FF2B5EF4-FFF2-40B4-BE49-F238E27FC236}">
                <a16:creationId xmlns:a16="http://schemas.microsoft.com/office/drawing/2014/main" id="{184DB9A3-6186-2945-BB66-D00C0BFE9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F5C8029C-1E95-645E-91AC-BC9DAEF1EE49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FEC5095-8FA2-4460-AE87-8A7DED660AF0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Île </a:t>
            </a:r>
            <a:r>
              <a:rPr lang="fr-FR" sz="30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de </a:t>
            </a:r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France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A36288D-F760-4DED-887B-A815965C6F3D}"/>
              </a:ext>
            </a:extLst>
          </p:cNvPr>
          <p:cNvSpPr/>
          <p:nvPr/>
        </p:nvSpPr>
        <p:spPr>
          <a:xfrm>
            <a:off x="1906980" y="4653273"/>
            <a:ext cx="1722547" cy="866580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b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14-18 Rue </a:t>
            </a:r>
            <a:r>
              <a:rPr lang="fr-FR" sz="1600" dirty="0" err="1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Ballu</a:t>
            </a:r>
            <a:endParaRPr lang="fr-FR" sz="1600" dirty="0">
              <a:solidFill>
                <a:schemeClr val="bg1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75009 Paris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B42193-5D07-4C97-A8D6-A856B9363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55">
            <a:off x="4879773" y="202239"/>
            <a:ext cx="6529305" cy="6539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86EC21-AAF9-4402-9E06-39D2DE127E7C}"/>
              </a:ext>
            </a:extLst>
          </p:cNvPr>
          <p:cNvSpPr/>
          <p:nvPr/>
        </p:nvSpPr>
        <p:spPr>
          <a:xfrm>
            <a:off x="8113769" y="1829029"/>
            <a:ext cx="590683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Paris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6A3FF40-D653-47DC-AA84-C269F7A4DE61}"/>
              </a:ext>
            </a:extLst>
          </p:cNvPr>
          <p:cNvSpPr/>
          <p:nvPr/>
        </p:nvSpPr>
        <p:spPr>
          <a:xfrm>
            <a:off x="8362872" y="2120329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7C07910-DE9C-4329-BF35-6B29B98328FA}"/>
              </a:ext>
            </a:extLst>
          </p:cNvPr>
          <p:cNvGrpSpPr/>
          <p:nvPr/>
        </p:nvGrpSpPr>
        <p:grpSpPr>
          <a:xfrm>
            <a:off x="726362" y="2298202"/>
            <a:ext cx="4404730" cy="1354217"/>
            <a:chOff x="954348" y="3466712"/>
            <a:chExt cx="4404730" cy="135421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59DAAF8-EF00-4392-8D33-F707425C9153}"/>
                </a:ext>
              </a:extLst>
            </p:cNvPr>
            <p:cNvSpPr txBox="1"/>
            <p:nvPr/>
          </p:nvSpPr>
          <p:spPr>
            <a:xfrm>
              <a:off x="2134966" y="3466712"/>
              <a:ext cx="3224112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400" b="1" dirty="0" err="1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Neila</a:t>
              </a:r>
              <a:r>
                <a:rPr lang="fr-FR" sz="2400" b="1" dirty="0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 </a:t>
              </a:r>
              <a:r>
                <a:rPr lang="fr-FR" sz="2400" b="1" dirty="0" err="1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Hammadache</a:t>
              </a:r>
              <a:endPara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-</a:t>
              </a:r>
            </a:p>
            <a:p>
              <a:r>
                <a:rPr lang="fr-FR" sz="1600" b="1" dirty="0"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Déléguée Régionale</a:t>
              </a:r>
            </a:p>
            <a:p>
              <a:r>
                <a:rPr lang="fr-FR" sz="1600" dirty="0" err="1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adomenech@opco-atlas.fr</a:t>
              </a:r>
              <a:endPara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06 08 81 99 98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34264D5-3962-4FAD-BBC6-B7DA05573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348" y="3662565"/>
              <a:ext cx="932325" cy="932325"/>
            </a:xfrm>
            <a:prstGeom prst="rect">
              <a:avLst/>
            </a:prstGeom>
          </p:spPr>
        </p:pic>
      </p:grp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B84EEA10-FC0E-4B41-8800-8D421B0CE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4564853-14E5-8459-DDB3-616E1EED7A62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DAC1DA8-297A-498D-8C16-090180E3B059}"/>
              </a:ext>
            </a:extLst>
          </p:cNvPr>
          <p:cNvSpPr txBox="1"/>
          <p:nvPr/>
        </p:nvSpPr>
        <p:spPr>
          <a:xfrm>
            <a:off x="1371600" y="2402518"/>
            <a:ext cx="7513319" cy="27084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24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Entreprises</a:t>
            </a:r>
            <a:r>
              <a:rPr lang="fr-FR" sz="24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: 01 43 46 01 10</a:t>
            </a:r>
          </a:p>
          <a:p>
            <a:endParaRPr lang="fr-FR" dirty="0"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  <a:p>
            <a:r>
              <a:rPr lang="fr-FR" sz="24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Organismes de formation </a:t>
            </a:r>
            <a:r>
              <a:rPr lang="fr-FR" sz="24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: 01 43 46 01 60</a:t>
            </a:r>
          </a:p>
          <a:p>
            <a:endParaRPr lang="fr-FR" dirty="0"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  <a:p>
            <a:r>
              <a:rPr lang="fr-FR" sz="24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Particuliers</a:t>
            </a:r>
            <a:r>
              <a:rPr lang="fr-FR" sz="24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: 01 43 46 01 30</a:t>
            </a:r>
          </a:p>
          <a:p>
            <a:endParaRPr lang="fr-FR" sz="2800" dirty="0"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  <a:p>
            <a:r>
              <a:rPr lang="fr-FR" sz="3600" dirty="0">
                <a:solidFill>
                  <a:srgbClr val="7850DC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opco-atlas.fr</a:t>
            </a:r>
            <a:endParaRPr lang="fr-FR" sz="3600" dirty="0">
              <a:solidFill>
                <a:srgbClr val="7850DC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09F9983-71F9-4EBF-8729-4A05608D0CA8}"/>
              </a:ext>
            </a:extLst>
          </p:cNvPr>
          <p:cNvCxnSpPr>
            <a:cxnSpLocks/>
          </p:cNvCxnSpPr>
          <p:nvPr/>
        </p:nvCxnSpPr>
        <p:spPr>
          <a:xfrm flipH="1">
            <a:off x="1363981" y="2063204"/>
            <a:ext cx="6149339" cy="0"/>
          </a:xfrm>
          <a:prstGeom prst="line">
            <a:avLst/>
          </a:prstGeom>
          <a:ln>
            <a:solidFill>
              <a:srgbClr val="2D0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BE56380-3D04-4F57-91D5-384E62DEB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925" y="6208798"/>
            <a:ext cx="692925" cy="2255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A1F460-481E-4016-B893-FE4BACDCAD25}"/>
              </a:ext>
            </a:extLst>
          </p:cNvPr>
          <p:cNvSpPr txBox="1"/>
          <p:nvPr/>
        </p:nvSpPr>
        <p:spPr>
          <a:xfrm>
            <a:off x="1371600" y="842902"/>
            <a:ext cx="7513319" cy="8207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6400"/>
              </a:lnSpc>
            </a:pPr>
            <a:r>
              <a:rPr lang="fr-FR" sz="6500" dirty="0">
                <a:solidFill>
                  <a:srgbClr val="2D0F64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Contacter Atlas</a:t>
            </a:r>
            <a:endParaRPr lang="fr-FR" sz="2800" dirty="0">
              <a:solidFill>
                <a:srgbClr val="2D0F6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F9C0C0-F94F-450A-B6E6-681478DA7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84" y="4535162"/>
            <a:ext cx="635036" cy="635036"/>
          </a:xfrm>
          <a:prstGeom prst="rect">
            <a:avLst/>
          </a:prstGeom>
        </p:spPr>
      </p:pic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D908937F-083D-4537-900C-8844B3B64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359" y="5604153"/>
            <a:ext cx="516720" cy="514150"/>
          </a:xfrm>
          <a:prstGeom prst="rect">
            <a:avLst/>
          </a:prstGeom>
        </p:spPr>
      </p:pic>
      <p:pic>
        <p:nvPicPr>
          <p:cNvPr id="8" name="Image 7">
            <a:hlinkClick r:id="rId7"/>
            <a:extLst>
              <a:ext uri="{FF2B5EF4-FFF2-40B4-BE49-F238E27FC236}">
                <a16:creationId xmlns:a16="http://schemas.microsoft.com/office/drawing/2014/main" id="{264477FC-8E04-4180-B350-1A35973E1A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170" y="5604153"/>
            <a:ext cx="514150" cy="514150"/>
          </a:xfrm>
          <a:prstGeom prst="rect">
            <a:avLst/>
          </a:prstGeom>
        </p:spPr>
      </p:pic>
      <p:pic>
        <p:nvPicPr>
          <p:cNvPr id="9" name="Image 8">
            <a:hlinkClick r:id="rId9"/>
            <a:extLst>
              <a:ext uri="{FF2B5EF4-FFF2-40B4-BE49-F238E27FC236}">
                <a16:creationId xmlns:a16="http://schemas.microsoft.com/office/drawing/2014/main" id="{2BCF9AD2-1512-4F81-AA76-63F3102FD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981" y="5604153"/>
            <a:ext cx="514150" cy="514150"/>
          </a:xfrm>
          <a:prstGeom prst="rect">
            <a:avLst/>
          </a:prstGeom>
        </p:spPr>
      </p:pic>
      <p:pic>
        <p:nvPicPr>
          <p:cNvPr id="12" name="Image 11">
            <a:hlinkClick r:id="rId11"/>
            <a:extLst>
              <a:ext uri="{FF2B5EF4-FFF2-40B4-BE49-F238E27FC236}">
                <a16:creationId xmlns:a16="http://schemas.microsoft.com/office/drawing/2014/main" id="{FE599FAA-BE4F-D236-61DC-64A1621C78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966" t="12047" r="43266" b="74512"/>
          <a:stretch/>
        </p:blipFill>
        <p:spPr>
          <a:xfrm>
            <a:off x="3349360" y="5585754"/>
            <a:ext cx="581912" cy="577415"/>
          </a:xfrm>
          <a:prstGeom prst="rect">
            <a:avLst/>
          </a:prstGeom>
        </p:spPr>
      </p:pic>
      <p:pic>
        <p:nvPicPr>
          <p:cNvPr id="13" name="Image 12">
            <a:hlinkClick r:id="rId13"/>
            <a:extLst>
              <a:ext uri="{FF2B5EF4-FFF2-40B4-BE49-F238E27FC236}">
                <a16:creationId xmlns:a16="http://schemas.microsoft.com/office/drawing/2014/main" id="{C4743FF9-246A-C815-97CC-40DDBA6F99A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2213" t="30085" r="86222" b="55333"/>
          <a:stretch/>
        </p:blipFill>
        <p:spPr>
          <a:xfrm>
            <a:off x="3978166" y="5545607"/>
            <a:ext cx="666254" cy="617562"/>
          </a:xfrm>
          <a:prstGeom prst="rect">
            <a:avLst/>
          </a:prstGeom>
        </p:spPr>
      </p:pic>
      <p:pic>
        <p:nvPicPr>
          <p:cNvPr id="15" name="Image 14">
            <a:hlinkClick r:id="rId14"/>
            <a:extLst>
              <a:ext uri="{FF2B5EF4-FFF2-40B4-BE49-F238E27FC236}">
                <a16:creationId xmlns:a16="http://schemas.microsoft.com/office/drawing/2014/main" id="{62238513-6C39-C661-D026-475C892EB11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445" t="29760" r="43034" b="55272"/>
          <a:stretch/>
        </p:blipFill>
        <p:spPr>
          <a:xfrm>
            <a:off x="5370090" y="5536090"/>
            <a:ext cx="642056" cy="672707"/>
          </a:xfrm>
          <a:prstGeom prst="rect">
            <a:avLst/>
          </a:prstGeom>
        </p:spPr>
      </p:pic>
      <p:pic>
        <p:nvPicPr>
          <p:cNvPr id="16" name="Image 15">
            <a:hlinkClick r:id="rId15"/>
            <a:extLst>
              <a:ext uri="{FF2B5EF4-FFF2-40B4-BE49-F238E27FC236}">
                <a16:creationId xmlns:a16="http://schemas.microsoft.com/office/drawing/2014/main" id="{B6D7ADFD-1E00-EE71-22CB-FBA245FBB0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346" t="30085" r="64118" b="54762"/>
          <a:stretch/>
        </p:blipFill>
        <p:spPr>
          <a:xfrm>
            <a:off x="4691314" y="5549807"/>
            <a:ext cx="648211" cy="6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>
            <a:extLst>
              <a:ext uri="{FF2B5EF4-FFF2-40B4-BE49-F238E27FC236}">
                <a16:creationId xmlns:a16="http://schemas.microsoft.com/office/drawing/2014/main" id="{375454C3-4FD7-485A-BE8C-FD747C76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68555">
            <a:off x="4779647" y="61064"/>
            <a:ext cx="6529309" cy="653920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2E9ED489-F909-2527-2762-3147A5D09364}"/>
              </a:ext>
            </a:extLst>
          </p:cNvPr>
          <p:cNvSpPr/>
          <p:nvPr/>
        </p:nvSpPr>
        <p:spPr>
          <a:xfrm>
            <a:off x="9924125" y="2737529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99A8799-E518-B9C9-DA9F-F2931B88511B}"/>
              </a:ext>
            </a:extLst>
          </p:cNvPr>
          <p:cNvSpPr/>
          <p:nvPr/>
        </p:nvSpPr>
        <p:spPr>
          <a:xfrm>
            <a:off x="8081085" y="2349369"/>
            <a:ext cx="100559" cy="100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19D8D78-698A-46F5-9A70-D3A9730A557D}"/>
              </a:ext>
            </a:extLst>
          </p:cNvPr>
          <p:cNvSpPr txBox="1"/>
          <p:nvPr/>
        </p:nvSpPr>
        <p:spPr>
          <a:xfrm>
            <a:off x="479425" y="338435"/>
            <a:ext cx="4760504" cy="92333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Une présence </a:t>
            </a:r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au plus près </a:t>
            </a:r>
            <a:b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</a:br>
            <a: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bassins d’emploi</a:t>
            </a:r>
            <a:endParaRPr lang="fr-FR" sz="3000" b="1" dirty="0"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716F292-7653-4D1B-BD8E-B124A046A916}"/>
              </a:ext>
            </a:extLst>
          </p:cNvPr>
          <p:cNvGrpSpPr/>
          <p:nvPr/>
        </p:nvGrpSpPr>
        <p:grpSpPr>
          <a:xfrm>
            <a:off x="702386" y="1974802"/>
            <a:ext cx="3556674" cy="2886647"/>
            <a:chOff x="767799" y="2094858"/>
            <a:chExt cx="3556674" cy="2886647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2720BC29-9992-4CFC-8643-4FA2FBBE0F64}"/>
                </a:ext>
              </a:extLst>
            </p:cNvPr>
            <p:cNvGrpSpPr/>
            <p:nvPr/>
          </p:nvGrpSpPr>
          <p:grpSpPr>
            <a:xfrm>
              <a:off x="767799" y="2094858"/>
              <a:ext cx="2096958" cy="923330"/>
              <a:chOff x="1390108" y="2094858"/>
              <a:chExt cx="2096958" cy="923330"/>
            </a:xfrm>
          </p:grpSpPr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5411E118-796D-4E22-A247-B81CD666A102}"/>
                  </a:ext>
                </a:extLst>
              </p:cNvPr>
              <p:cNvSpPr txBox="1"/>
              <p:nvPr/>
            </p:nvSpPr>
            <p:spPr>
              <a:xfrm>
                <a:off x="1390108" y="2094858"/>
                <a:ext cx="815887" cy="92333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fr-FR" sz="6000" spc="-300" dirty="0">
                    <a:solidFill>
                      <a:srgbClr val="2D0F64"/>
                    </a:solidFill>
                    <a:latin typeface="Circular Std Book Italic" panose="020B0604020101020102" pitchFamily="34" charset="0"/>
                    <a:cs typeface="Circular Std Book Italic" panose="020B0604020101020102" pitchFamily="34" charset="0"/>
                  </a:rPr>
                  <a:t>10</a:t>
                </a: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B50A9304-96E9-4E43-8A68-943CF59FA734}"/>
                  </a:ext>
                </a:extLst>
              </p:cNvPr>
              <p:cNvSpPr txBox="1"/>
              <p:nvPr/>
            </p:nvSpPr>
            <p:spPr>
              <a:xfrm>
                <a:off x="1929292" y="2500283"/>
                <a:ext cx="1557774" cy="215444"/>
              </a:xfrm>
              <a:prstGeom prst="rect">
                <a:avLst/>
              </a:prstGeom>
              <a:noFill/>
            </p:spPr>
            <p:txBody>
              <a:bodyPr wrap="square" lIns="180000" tIns="0" rIns="0" bIns="0" anchor="ctr">
                <a:spAutoFit/>
              </a:bodyPr>
              <a:lstStyle/>
              <a:p>
                <a:r>
                  <a:rPr lang="fr-FR" sz="1400" dirty="0">
                    <a:latin typeface="Circular Std Book Italic" panose="020B0604020101020102" pitchFamily="34" charset="77"/>
                    <a:cs typeface="Circular Std Book Italic" panose="020B0604020101020102" pitchFamily="34" charset="77"/>
                  </a:rPr>
                  <a:t>antennes</a:t>
                </a:r>
                <a:endParaRPr lang="fr-FR" sz="20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endParaRPr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20EEBF74-5347-43AE-B371-16D5F52BDDD5}"/>
                </a:ext>
              </a:extLst>
            </p:cNvPr>
            <p:cNvGrpSpPr/>
            <p:nvPr/>
          </p:nvGrpSpPr>
          <p:grpSpPr>
            <a:xfrm>
              <a:off x="977157" y="3064834"/>
              <a:ext cx="2251839" cy="923330"/>
              <a:chOff x="1599466" y="3154305"/>
              <a:chExt cx="2251839" cy="923330"/>
            </a:xfrm>
          </p:grpSpPr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EBF1957-E841-4687-B9DB-456F722B054F}"/>
                  </a:ext>
                </a:extLst>
              </p:cNvPr>
              <p:cNvSpPr txBox="1"/>
              <p:nvPr/>
            </p:nvSpPr>
            <p:spPr>
              <a:xfrm>
                <a:off x="1599466" y="3154305"/>
                <a:ext cx="14296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fr-FR" sz="6000" spc="-300" dirty="0">
                    <a:solidFill>
                      <a:srgbClr val="2D0F64"/>
                    </a:solidFill>
                    <a:latin typeface="Circular Std Book Italic" panose="020B0604020101020102" pitchFamily="34" charset="0"/>
                    <a:cs typeface="Circular Std Book Italic" panose="020B0604020101020102" pitchFamily="34" charset="0"/>
                  </a:rPr>
                  <a:t>28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829F0983-A00D-4BD3-9009-BC5F6630632C}"/>
                  </a:ext>
                </a:extLst>
              </p:cNvPr>
              <p:cNvSpPr txBox="1"/>
              <p:nvPr/>
            </p:nvSpPr>
            <p:spPr>
              <a:xfrm>
                <a:off x="2293531" y="3465941"/>
                <a:ext cx="1557774" cy="430887"/>
              </a:xfrm>
              <a:prstGeom prst="rect">
                <a:avLst/>
              </a:prstGeom>
              <a:noFill/>
            </p:spPr>
            <p:txBody>
              <a:bodyPr wrap="square" lIns="180000" tIns="0" rIns="0" bIns="0" anchor="ctr">
                <a:spAutoFit/>
              </a:bodyPr>
              <a:lstStyle/>
              <a:p>
                <a:r>
                  <a:rPr lang="fr-FR" sz="1400" dirty="0">
                    <a:latin typeface="Circular Std Book Italic" panose="020B0604020101020102" pitchFamily="34" charset="77"/>
                    <a:cs typeface="Circular Std Book Italic" panose="020B0604020101020102" pitchFamily="34" charset="77"/>
                  </a:rPr>
                  <a:t>représentations régionales</a:t>
                </a:r>
                <a:endParaRPr lang="fr-FR" sz="20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endParaRP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625359CA-809E-4D82-9374-BBEDA6B93BF4}"/>
                </a:ext>
              </a:extLst>
            </p:cNvPr>
            <p:cNvGrpSpPr/>
            <p:nvPr/>
          </p:nvGrpSpPr>
          <p:grpSpPr>
            <a:xfrm>
              <a:off x="977156" y="4058175"/>
              <a:ext cx="3347317" cy="923330"/>
              <a:chOff x="1599465" y="4485963"/>
              <a:chExt cx="3347317" cy="923330"/>
            </a:xfrm>
          </p:grpSpPr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3EBD3893-4391-4120-93A5-2DC78C01C850}"/>
                  </a:ext>
                </a:extLst>
              </p:cNvPr>
              <p:cNvSpPr txBox="1"/>
              <p:nvPr/>
            </p:nvSpPr>
            <p:spPr>
              <a:xfrm>
                <a:off x="1599465" y="4485963"/>
                <a:ext cx="2143317" cy="92333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fr-FR" sz="6000" spc="-300" dirty="0">
                    <a:solidFill>
                      <a:srgbClr val="2D0F64"/>
                    </a:solidFill>
                    <a:latin typeface="Circular Std Book Italic"/>
                    <a:cs typeface="Circular Std Book Italic" panose="020B0604020101020102" pitchFamily="34" charset="0"/>
                  </a:rPr>
                  <a:t>360</a:t>
                </a:r>
                <a:endParaRPr lang="fr-FR" sz="6000" spc="-300" dirty="0">
                  <a:solidFill>
                    <a:srgbClr val="2D0F64"/>
                  </a:solidFill>
                  <a:latin typeface="Circular Std Book Italic" panose="020B0604020101020102" pitchFamily="34" charset="0"/>
                  <a:cs typeface="Circular Std Book Italic" panose="020B0604020101020102" pitchFamily="34" charset="0"/>
                </a:endParaRP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EF9F7B2C-BDCE-4EA2-86EA-2680D4B69E9C}"/>
                  </a:ext>
                </a:extLst>
              </p:cNvPr>
              <p:cNvSpPr txBox="1"/>
              <p:nvPr/>
            </p:nvSpPr>
            <p:spPr>
              <a:xfrm>
                <a:off x="2749484" y="4670693"/>
                <a:ext cx="2197298" cy="646331"/>
              </a:xfrm>
              <a:prstGeom prst="rect">
                <a:avLst/>
              </a:prstGeom>
              <a:noFill/>
            </p:spPr>
            <p:txBody>
              <a:bodyPr wrap="square" lIns="180000" tIns="0" rIns="0" bIns="0" anchor="ctr">
                <a:spAutoFit/>
              </a:bodyPr>
              <a:lstStyle/>
              <a:p>
                <a:r>
                  <a:rPr lang="fr-FR" sz="1400" dirty="0">
                    <a:latin typeface="Circular Std Book Italic" panose="020B0604020101020102" pitchFamily="34" charset="77"/>
                    <a:cs typeface="Circular Std Book Italic" panose="020B0604020101020102" pitchFamily="34" charset="77"/>
                  </a:rPr>
                  <a:t>collaborateurs dont </a:t>
                </a:r>
                <a:br>
                  <a:rPr lang="fr-FR" sz="1400" dirty="0">
                    <a:latin typeface="Circular Std Book Italic" panose="020B0604020101020102" pitchFamily="34" charset="77"/>
                    <a:cs typeface="Circular Std Book Italic" panose="020B0604020101020102" pitchFamily="34" charset="77"/>
                  </a:rPr>
                </a:br>
                <a:r>
                  <a:rPr lang="fr-FR" sz="1400" b="1" dirty="0">
                    <a:latin typeface="Circular Std Black Italic" panose="020B0604020101020102" pitchFamily="34" charset="77"/>
                    <a:cs typeface="Circular Std Black Italic" panose="020B0604020101020102" pitchFamily="34" charset="77"/>
                  </a:rPr>
                  <a:t>80%</a:t>
                </a:r>
                <a:r>
                  <a:rPr lang="fr-FR" sz="1400" dirty="0">
                    <a:latin typeface="Circular Std Book Italic" panose="020B0604020101020102" pitchFamily="34" charset="77"/>
                    <a:cs typeface="Circular Std Book Italic" panose="020B0604020101020102" pitchFamily="34" charset="77"/>
                  </a:rPr>
                  <a:t> dédiés au conseil aux entreprises</a:t>
                </a:r>
                <a:endParaRPr lang="fr-FR" sz="20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endParaRPr>
              </a:p>
            </p:txBody>
          </p:sp>
        </p:grpSp>
      </p:grpSp>
      <p:sp>
        <p:nvSpPr>
          <p:cNvPr id="66" name="Rectangle 30">
            <a:extLst>
              <a:ext uri="{FF2B5EF4-FFF2-40B4-BE49-F238E27FC236}">
                <a16:creationId xmlns:a16="http://schemas.microsoft.com/office/drawing/2014/main" id="{4759BD6A-FFC7-44E2-B817-F0ADC51F64EA}"/>
              </a:ext>
            </a:extLst>
          </p:cNvPr>
          <p:cNvSpPr/>
          <p:nvPr/>
        </p:nvSpPr>
        <p:spPr>
          <a:xfrm rot="16200000">
            <a:off x="998699" y="1953978"/>
            <a:ext cx="3437286" cy="3174877"/>
          </a:xfrm>
          <a:custGeom>
            <a:avLst/>
            <a:gdLst>
              <a:gd name="connsiteX0" fmla="*/ 0 w 5786271"/>
              <a:gd name="connsiteY0" fmla="*/ 0 h 2942706"/>
              <a:gd name="connsiteX1" fmla="*/ 5786271 w 5786271"/>
              <a:gd name="connsiteY1" fmla="*/ 0 h 2942706"/>
              <a:gd name="connsiteX2" fmla="*/ 5786271 w 5786271"/>
              <a:gd name="connsiteY2" fmla="*/ 2942706 h 2942706"/>
              <a:gd name="connsiteX3" fmla="*/ 0 w 5786271"/>
              <a:gd name="connsiteY3" fmla="*/ 2942706 h 2942706"/>
              <a:gd name="connsiteX4" fmla="*/ 0 w 5786271"/>
              <a:gd name="connsiteY4" fmla="*/ 0 h 2942706"/>
              <a:gd name="connsiteX0" fmla="*/ 0 w 5786271"/>
              <a:gd name="connsiteY0" fmla="*/ 0 h 2942706"/>
              <a:gd name="connsiteX1" fmla="*/ 171154 w 5786271"/>
              <a:gd name="connsiteY1" fmla="*/ 692 h 2942706"/>
              <a:gd name="connsiteX2" fmla="*/ 5786271 w 5786271"/>
              <a:gd name="connsiteY2" fmla="*/ 0 h 2942706"/>
              <a:gd name="connsiteX3" fmla="*/ 5786271 w 5786271"/>
              <a:gd name="connsiteY3" fmla="*/ 2942706 h 2942706"/>
              <a:gd name="connsiteX4" fmla="*/ 0 w 5786271"/>
              <a:gd name="connsiteY4" fmla="*/ 2942706 h 2942706"/>
              <a:gd name="connsiteX5" fmla="*/ 0 w 5786271"/>
              <a:gd name="connsiteY5" fmla="*/ 0 h 2942706"/>
              <a:gd name="connsiteX0" fmla="*/ 0 w 5786271"/>
              <a:gd name="connsiteY0" fmla="*/ 0 h 2942706"/>
              <a:gd name="connsiteX1" fmla="*/ 171154 w 5786271"/>
              <a:gd name="connsiteY1" fmla="*/ 692 h 2942706"/>
              <a:gd name="connsiteX2" fmla="*/ 5626598 w 5786271"/>
              <a:gd name="connsiteY2" fmla="*/ 692 h 2942706"/>
              <a:gd name="connsiteX3" fmla="*/ 5786271 w 5786271"/>
              <a:gd name="connsiteY3" fmla="*/ 0 h 2942706"/>
              <a:gd name="connsiteX4" fmla="*/ 5786271 w 5786271"/>
              <a:gd name="connsiteY4" fmla="*/ 2942706 h 2942706"/>
              <a:gd name="connsiteX5" fmla="*/ 0 w 5786271"/>
              <a:gd name="connsiteY5" fmla="*/ 2942706 h 2942706"/>
              <a:gd name="connsiteX6" fmla="*/ 0 w 5786271"/>
              <a:gd name="connsiteY6" fmla="*/ 0 h 2942706"/>
              <a:gd name="connsiteX0" fmla="*/ 0 w 5786271"/>
              <a:gd name="connsiteY0" fmla="*/ 0 h 2942706"/>
              <a:gd name="connsiteX1" fmla="*/ 171154 w 5786271"/>
              <a:gd name="connsiteY1" fmla="*/ 692 h 2942706"/>
              <a:gd name="connsiteX2" fmla="*/ 2569073 w 5786271"/>
              <a:gd name="connsiteY2" fmla="*/ 692 h 2942706"/>
              <a:gd name="connsiteX3" fmla="*/ 5626598 w 5786271"/>
              <a:gd name="connsiteY3" fmla="*/ 692 h 2942706"/>
              <a:gd name="connsiteX4" fmla="*/ 5786271 w 5786271"/>
              <a:gd name="connsiteY4" fmla="*/ 0 h 2942706"/>
              <a:gd name="connsiteX5" fmla="*/ 5786271 w 5786271"/>
              <a:gd name="connsiteY5" fmla="*/ 2942706 h 2942706"/>
              <a:gd name="connsiteX6" fmla="*/ 0 w 5786271"/>
              <a:gd name="connsiteY6" fmla="*/ 2942706 h 2942706"/>
              <a:gd name="connsiteX7" fmla="*/ 0 w 5786271"/>
              <a:gd name="connsiteY7" fmla="*/ 0 h 2942706"/>
              <a:gd name="connsiteX0" fmla="*/ 0 w 5786271"/>
              <a:gd name="connsiteY0" fmla="*/ 0 h 2942706"/>
              <a:gd name="connsiteX1" fmla="*/ 171154 w 5786271"/>
              <a:gd name="connsiteY1" fmla="*/ 692 h 2942706"/>
              <a:gd name="connsiteX2" fmla="*/ 5626598 w 5786271"/>
              <a:gd name="connsiteY2" fmla="*/ 692 h 2942706"/>
              <a:gd name="connsiteX3" fmla="*/ 5786271 w 5786271"/>
              <a:gd name="connsiteY3" fmla="*/ 0 h 2942706"/>
              <a:gd name="connsiteX4" fmla="*/ 5786271 w 5786271"/>
              <a:gd name="connsiteY4" fmla="*/ 2942706 h 2942706"/>
              <a:gd name="connsiteX5" fmla="*/ 0 w 5786271"/>
              <a:gd name="connsiteY5" fmla="*/ 2942706 h 2942706"/>
              <a:gd name="connsiteX6" fmla="*/ 0 w 5786271"/>
              <a:gd name="connsiteY6" fmla="*/ 0 h 2942706"/>
              <a:gd name="connsiteX0" fmla="*/ 0 w 5786271"/>
              <a:gd name="connsiteY0" fmla="*/ 1689 h 2944395"/>
              <a:gd name="connsiteX1" fmla="*/ 171154 w 5786271"/>
              <a:gd name="connsiteY1" fmla="*/ 2381 h 2944395"/>
              <a:gd name="connsiteX2" fmla="*/ 1795167 w 5786271"/>
              <a:gd name="connsiteY2" fmla="*/ 0 h 2944395"/>
              <a:gd name="connsiteX3" fmla="*/ 5626598 w 5786271"/>
              <a:gd name="connsiteY3" fmla="*/ 2381 h 2944395"/>
              <a:gd name="connsiteX4" fmla="*/ 5786271 w 5786271"/>
              <a:gd name="connsiteY4" fmla="*/ 1689 h 2944395"/>
              <a:gd name="connsiteX5" fmla="*/ 5786271 w 5786271"/>
              <a:gd name="connsiteY5" fmla="*/ 2944395 h 2944395"/>
              <a:gd name="connsiteX6" fmla="*/ 0 w 5786271"/>
              <a:gd name="connsiteY6" fmla="*/ 2944395 h 2944395"/>
              <a:gd name="connsiteX7" fmla="*/ 0 w 5786271"/>
              <a:gd name="connsiteY7" fmla="*/ 1689 h 2944395"/>
              <a:gd name="connsiteX0" fmla="*/ 0 w 5786271"/>
              <a:gd name="connsiteY0" fmla="*/ 0 h 2942706"/>
              <a:gd name="connsiteX1" fmla="*/ 171154 w 5786271"/>
              <a:gd name="connsiteY1" fmla="*/ 692 h 2942706"/>
              <a:gd name="connsiteX2" fmla="*/ 5626598 w 5786271"/>
              <a:gd name="connsiteY2" fmla="*/ 692 h 2942706"/>
              <a:gd name="connsiteX3" fmla="*/ 5786271 w 5786271"/>
              <a:gd name="connsiteY3" fmla="*/ 0 h 2942706"/>
              <a:gd name="connsiteX4" fmla="*/ 5786271 w 5786271"/>
              <a:gd name="connsiteY4" fmla="*/ 2942706 h 2942706"/>
              <a:gd name="connsiteX5" fmla="*/ 0 w 5786271"/>
              <a:gd name="connsiteY5" fmla="*/ 2942706 h 2942706"/>
              <a:gd name="connsiteX6" fmla="*/ 0 w 5786271"/>
              <a:gd name="connsiteY6" fmla="*/ 0 h 2942706"/>
              <a:gd name="connsiteX0" fmla="*/ 0 w 5786271"/>
              <a:gd name="connsiteY0" fmla="*/ 1689 h 2944395"/>
              <a:gd name="connsiteX1" fmla="*/ 171154 w 5786271"/>
              <a:gd name="connsiteY1" fmla="*/ 2381 h 2944395"/>
              <a:gd name="connsiteX2" fmla="*/ 1790404 w 5786271"/>
              <a:gd name="connsiteY2" fmla="*/ 0 h 2944395"/>
              <a:gd name="connsiteX3" fmla="*/ 5626598 w 5786271"/>
              <a:gd name="connsiteY3" fmla="*/ 2381 h 2944395"/>
              <a:gd name="connsiteX4" fmla="*/ 5786271 w 5786271"/>
              <a:gd name="connsiteY4" fmla="*/ 1689 h 2944395"/>
              <a:gd name="connsiteX5" fmla="*/ 5786271 w 5786271"/>
              <a:gd name="connsiteY5" fmla="*/ 2944395 h 2944395"/>
              <a:gd name="connsiteX6" fmla="*/ 0 w 5786271"/>
              <a:gd name="connsiteY6" fmla="*/ 2944395 h 2944395"/>
              <a:gd name="connsiteX7" fmla="*/ 0 w 5786271"/>
              <a:gd name="connsiteY7" fmla="*/ 1689 h 2944395"/>
              <a:gd name="connsiteX0" fmla="*/ 0 w 5786271"/>
              <a:gd name="connsiteY0" fmla="*/ 0 h 2942706"/>
              <a:gd name="connsiteX1" fmla="*/ 171154 w 5786271"/>
              <a:gd name="connsiteY1" fmla="*/ 692 h 2942706"/>
              <a:gd name="connsiteX2" fmla="*/ 5626598 w 5786271"/>
              <a:gd name="connsiteY2" fmla="*/ 692 h 2942706"/>
              <a:gd name="connsiteX3" fmla="*/ 5786271 w 5786271"/>
              <a:gd name="connsiteY3" fmla="*/ 0 h 2942706"/>
              <a:gd name="connsiteX4" fmla="*/ 5786271 w 5786271"/>
              <a:gd name="connsiteY4" fmla="*/ 2942706 h 2942706"/>
              <a:gd name="connsiteX5" fmla="*/ 0 w 5786271"/>
              <a:gd name="connsiteY5" fmla="*/ 2942706 h 2942706"/>
              <a:gd name="connsiteX6" fmla="*/ 0 w 5786271"/>
              <a:gd name="connsiteY6" fmla="*/ 0 h 2942706"/>
              <a:gd name="connsiteX0" fmla="*/ 5626598 w 5786271"/>
              <a:gd name="connsiteY0" fmla="*/ 692 h 2942706"/>
              <a:gd name="connsiteX1" fmla="*/ 5786271 w 5786271"/>
              <a:gd name="connsiteY1" fmla="*/ 0 h 2942706"/>
              <a:gd name="connsiteX2" fmla="*/ 5786271 w 5786271"/>
              <a:gd name="connsiteY2" fmla="*/ 2942706 h 2942706"/>
              <a:gd name="connsiteX3" fmla="*/ 0 w 5786271"/>
              <a:gd name="connsiteY3" fmla="*/ 2942706 h 2942706"/>
              <a:gd name="connsiteX4" fmla="*/ 0 w 5786271"/>
              <a:gd name="connsiteY4" fmla="*/ 0 h 2942706"/>
              <a:gd name="connsiteX5" fmla="*/ 262594 w 5786271"/>
              <a:gd name="connsiteY5" fmla="*/ 92132 h 2942706"/>
              <a:gd name="connsiteX0" fmla="*/ 5626598 w 5786271"/>
              <a:gd name="connsiteY0" fmla="*/ 692 h 2942706"/>
              <a:gd name="connsiteX1" fmla="*/ 5786271 w 5786271"/>
              <a:gd name="connsiteY1" fmla="*/ 0 h 2942706"/>
              <a:gd name="connsiteX2" fmla="*/ 5786271 w 5786271"/>
              <a:gd name="connsiteY2" fmla="*/ 2942706 h 2942706"/>
              <a:gd name="connsiteX3" fmla="*/ 0 w 5786271"/>
              <a:gd name="connsiteY3" fmla="*/ 2942706 h 2942706"/>
              <a:gd name="connsiteX4" fmla="*/ 0 w 5786271"/>
              <a:gd name="connsiteY4" fmla="*/ 0 h 2942706"/>
              <a:gd name="connsiteX5" fmla="*/ 229257 w 5786271"/>
              <a:gd name="connsiteY5" fmla="*/ 4026 h 2942706"/>
              <a:gd name="connsiteX0" fmla="*/ 5626598 w 5786271"/>
              <a:gd name="connsiteY0" fmla="*/ 692 h 2942706"/>
              <a:gd name="connsiteX1" fmla="*/ 5786271 w 5786271"/>
              <a:gd name="connsiteY1" fmla="*/ 0 h 2942706"/>
              <a:gd name="connsiteX2" fmla="*/ 5786271 w 5786271"/>
              <a:gd name="connsiteY2" fmla="*/ 2942706 h 2942706"/>
              <a:gd name="connsiteX3" fmla="*/ 0 w 5786271"/>
              <a:gd name="connsiteY3" fmla="*/ 2942706 h 2942706"/>
              <a:gd name="connsiteX4" fmla="*/ 0 w 5786271"/>
              <a:gd name="connsiteY4" fmla="*/ 0 h 2942706"/>
              <a:gd name="connsiteX5" fmla="*/ 229257 w 5786271"/>
              <a:gd name="connsiteY5" fmla="*/ 1644 h 2942706"/>
              <a:gd name="connsiteX0" fmla="*/ 5626598 w 5786271"/>
              <a:gd name="connsiteY0" fmla="*/ 1429 h 2943443"/>
              <a:gd name="connsiteX1" fmla="*/ 5786271 w 5786271"/>
              <a:gd name="connsiteY1" fmla="*/ 737 h 2943443"/>
              <a:gd name="connsiteX2" fmla="*/ 5786271 w 5786271"/>
              <a:gd name="connsiteY2" fmla="*/ 2943443 h 2943443"/>
              <a:gd name="connsiteX3" fmla="*/ 0 w 5786271"/>
              <a:gd name="connsiteY3" fmla="*/ 2943443 h 2943443"/>
              <a:gd name="connsiteX4" fmla="*/ 0 w 5786271"/>
              <a:gd name="connsiteY4" fmla="*/ 737 h 2943443"/>
              <a:gd name="connsiteX5" fmla="*/ 122727 w 5786271"/>
              <a:gd name="connsiteY5" fmla="*/ 0 h 2943443"/>
              <a:gd name="connsiteX0" fmla="*/ 4169781 w 5786271"/>
              <a:gd name="connsiteY0" fmla="*/ 4604 h 2943443"/>
              <a:gd name="connsiteX1" fmla="*/ 5786271 w 5786271"/>
              <a:gd name="connsiteY1" fmla="*/ 737 h 2943443"/>
              <a:gd name="connsiteX2" fmla="*/ 5786271 w 5786271"/>
              <a:gd name="connsiteY2" fmla="*/ 2943443 h 2943443"/>
              <a:gd name="connsiteX3" fmla="*/ 0 w 5786271"/>
              <a:gd name="connsiteY3" fmla="*/ 2943443 h 2943443"/>
              <a:gd name="connsiteX4" fmla="*/ 0 w 5786271"/>
              <a:gd name="connsiteY4" fmla="*/ 737 h 2943443"/>
              <a:gd name="connsiteX5" fmla="*/ 122727 w 5786271"/>
              <a:gd name="connsiteY5" fmla="*/ 0 h 2943443"/>
              <a:gd name="connsiteX0" fmla="*/ 4388773 w 5786271"/>
              <a:gd name="connsiteY0" fmla="*/ 1429 h 2943443"/>
              <a:gd name="connsiteX1" fmla="*/ 5786271 w 5786271"/>
              <a:gd name="connsiteY1" fmla="*/ 737 h 2943443"/>
              <a:gd name="connsiteX2" fmla="*/ 5786271 w 5786271"/>
              <a:gd name="connsiteY2" fmla="*/ 2943443 h 2943443"/>
              <a:gd name="connsiteX3" fmla="*/ 0 w 5786271"/>
              <a:gd name="connsiteY3" fmla="*/ 2943443 h 2943443"/>
              <a:gd name="connsiteX4" fmla="*/ 0 w 5786271"/>
              <a:gd name="connsiteY4" fmla="*/ 737 h 2943443"/>
              <a:gd name="connsiteX5" fmla="*/ 122727 w 5786271"/>
              <a:gd name="connsiteY5" fmla="*/ 0 h 2943443"/>
              <a:gd name="connsiteX0" fmla="*/ 5457017 w 5786271"/>
              <a:gd name="connsiteY0" fmla="*/ 1429 h 2943443"/>
              <a:gd name="connsiteX1" fmla="*/ 5786271 w 5786271"/>
              <a:gd name="connsiteY1" fmla="*/ 737 h 2943443"/>
              <a:gd name="connsiteX2" fmla="*/ 5786271 w 5786271"/>
              <a:gd name="connsiteY2" fmla="*/ 2943443 h 2943443"/>
              <a:gd name="connsiteX3" fmla="*/ 0 w 5786271"/>
              <a:gd name="connsiteY3" fmla="*/ 2943443 h 2943443"/>
              <a:gd name="connsiteX4" fmla="*/ 0 w 5786271"/>
              <a:gd name="connsiteY4" fmla="*/ 737 h 2943443"/>
              <a:gd name="connsiteX5" fmla="*/ 122727 w 5786271"/>
              <a:gd name="connsiteY5" fmla="*/ 0 h 2943443"/>
              <a:gd name="connsiteX0" fmla="*/ 5457017 w 5786271"/>
              <a:gd name="connsiteY0" fmla="*/ 692 h 2942706"/>
              <a:gd name="connsiteX1" fmla="*/ 5786271 w 5786271"/>
              <a:gd name="connsiteY1" fmla="*/ 0 h 2942706"/>
              <a:gd name="connsiteX2" fmla="*/ 5786271 w 5786271"/>
              <a:gd name="connsiteY2" fmla="*/ 2942706 h 2942706"/>
              <a:gd name="connsiteX3" fmla="*/ 0 w 5786271"/>
              <a:gd name="connsiteY3" fmla="*/ 2942706 h 2942706"/>
              <a:gd name="connsiteX4" fmla="*/ 0 w 5786271"/>
              <a:gd name="connsiteY4" fmla="*/ 0 h 2942706"/>
              <a:gd name="connsiteX5" fmla="*/ 447544 w 5786271"/>
              <a:gd name="connsiteY5" fmla="*/ 2804 h 294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6271" h="2942706">
                <a:moveTo>
                  <a:pt x="5457017" y="692"/>
                </a:moveTo>
                <a:lnTo>
                  <a:pt x="5786271" y="0"/>
                </a:lnTo>
                <a:lnTo>
                  <a:pt x="5786271" y="2942706"/>
                </a:lnTo>
                <a:lnTo>
                  <a:pt x="0" y="2942706"/>
                </a:lnTo>
                <a:lnTo>
                  <a:pt x="0" y="0"/>
                </a:lnTo>
                <a:lnTo>
                  <a:pt x="447544" y="2804"/>
                </a:lnTo>
              </a:path>
            </a:pathLst>
          </a:custGeom>
          <a:noFill/>
          <a:ln w="6350"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A4A13FA-BBC0-4880-AF32-225B5FA7D6B1}"/>
              </a:ext>
            </a:extLst>
          </p:cNvPr>
          <p:cNvSpPr txBox="1"/>
          <p:nvPr/>
        </p:nvSpPr>
        <p:spPr>
          <a:xfrm>
            <a:off x="954348" y="5644529"/>
            <a:ext cx="359669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Entreprises :</a:t>
            </a:r>
            <a:r>
              <a:rPr lang="fr-FR" sz="14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01 43 46 01 10 </a:t>
            </a:r>
          </a:p>
          <a:p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Organismes de formation : </a:t>
            </a:r>
            <a:r>
              <a:rPr lang="fr-FR" sz="14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01 43 46 01 60 </a:t>
            </a:r>
            <a:r>
              <a:rPr lang="fr-FR" sz="1400" dirty="0">
                <a:solidFill>
                  <a:srgbClr val="7850DC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Particuliers : </a:t>
            </a:r>
            <a:r>
              <a:rPr lang="fr-FR" sz="14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01 43 46 01 30</a:t>
            </a:r>
          </a:p>
        </p:txBody>
      </p:sp>
      <p:sp>
        <p:nvSpPr>
          <p:cNvPr id="68" name="Espace réservé du pied de page 1">
            <a:extLst>
              <a:ext uri="{FF2B5EF4-FFF2-40B4-BE49-F238E27FC236}">
                <a16:creationId xmlns:a16="http://schemas.microsoft.com/office/drawing/2014/main" id="{B0DCEBD7-55AD-E848-AAF1-A4A1E62E9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FE51E99E-C30A-4B72-913B-AE45A3AB14FB}"/>
              </a:ext>
            </a:extLst>
          </p:cNvPr>
          <p:cNvSpPr txBox="1"/>
          <p:nvPr/>
        </p:nvSpPr>
        <p:spPr>
          <a:xfrm>
            <a:off x="8751352" y="1497429"/>
            <a:ext cx="82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Reims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561C96-B074-44B8-9945-C9381775191D}"/>
              </a:ext>
            </a:extLst>
          </p:cNvPr>
          <p:cNvSpPr/>
          <p:nvPr/>
        </p:nvSpPr>
        <p:spPr>
          <a:xfrm>
            <a:off x="8095835" y="1687854"/>
            <a:ext cx="590683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Paris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854FB76-C8A1-4409-8CCC-AD4B074E4D72}"/>
              </a:ext>
            </a:extLst>
          </p:cNvPr>
          <p:cNvSpPr/>
          <p:nvPr/>
        </p:nvSpPr>
        <p:spPr>
          <a:xfrm>
            <a:off x="8192405" y="624433"/>
            <a:ext cx="54023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Lille</a:t>
            </a:r>
            <a:endParaRPr lang="fr-FR" sz="1400" b="1" dirty="0">
              <a:solidFill>
                <a:schemeClr val="bg1"/>
              </a:solidFill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3BF6911-2DE8-4038-A72E-3259394DDAA1}"/>
              </a:ext>
            </a:extLst>
          </p:cNvPr>
          <p:cNvSpPr txBox="1"/>
          <p:nvPr/>
        </p:nvSpPr>
        <p:spPr>
          <a:xfrm>
            <a:off x="9426304" y="1712543"/>
            <a:ext cx="92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</a:br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Nancy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49CE3CD-F35A-415A-A4F9-FB971B7FC77C}"/>
              </a:ext>
            </a:extLst>
          </p:cNvPr>
          <p:cNvSpPr/>
          <p:nvPr/>
        </p:nvSpPr>
        <p:spPr>
          <a:xfrm>
            <a:off x="10167404" y="1564523"/>
            <a:ext cx="1056663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Strasbourg</a:t>
            </a:r>
            <a:endParaRPr lang="fr-FR" sz="1400" b="1" dirty="0">
              <a:solidFill>
                <a:schemeClr val="bg1"/>
              </a:solidFill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1A7ACC-F98A-4F18-92DF-D06D284E6904}"/>
              </a:ext>
            </a:extLst>
          </p:cNvPr>
          <p:cNvSpPr/>
          <p:nvPr/>
        </p:nvSpPr>
        <p:spPr>
          <a:xfrm>
            <a:off x="8933230" y="3975400"/>
            <a:ext cx="56849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Lyon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2C0D68B-0C10-4A3B-AE35-4F2085FB0087}"/>
              </a:ext>
            </a:extLst>
          </p:cNvPr>
          <p:cNvSpPr/>
          <p:nvPr/>
        </p:nvSpPr>
        <p:spPr>
          <a:xfrm>
            <a:off x="6828411" y="4066680"/>
            <a:ext cx="94865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Bordeaux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D7380E-ABC9-4345-8D18-B1D0AE632DB2}"/>
              </a:ext>
            </a:extLst>
          </p:cNvPr>
          <p:cNvSpPr/>
          <p:nvPr/>
        </p:nvSpPr>
        <p:spPr>
          <a:xfrm>
            <a:off x="7316112" y="5338813"/>
            <a:ext cx="948656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Toulouse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3DA1162-28E6-41C7-914A-4ADCDA0EBBC7}"/>
              </a:ext>
            </a:extLst>
          </p:cNvPr>
          <p:cNvSpPr/>
          <p:nvPr/>
        </p:nvSpPr>
        <p:spPr>
          <a:xfrm>
            <a:off x="9646222" y="5652290"/>
            <a:ext cx="948656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Marseille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67128D9-76A9-44C1-A843-E6E7D8A30B6A}"/>
              </a:ext>
            </a:extLst>
          </p:cNvPr>
          <p:cNvSpPr/>
          <p:nvPr/>
        </p:nvSpPr>
        <p:spPr>
          <a:xfrm>
            <a:off x="5888407" y="2710681"/>
            <a:ext cx="784033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Nantes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33054C8-18E2-4F1A-9321-B667DA604DF2}"/>
              </a:ext>
            </a:extLst>
          </p:cNvPr>
          <p:cNvSpPr txBox="1"/>
          <p:nvPr/>
        </p:nvSpPr>
        <p:spPr>
          <a:xfrm>
            <a:off x="5298008" y="1591940"/>
            <a:ext cx="655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Brest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016EDE7D-8F5E-4C93-AB59-D9DA19C331AB}"/>
              </a:ext>
            </a:extLst>
          </p:cNvPr>
          <p:cNvSpPr txBox="1"/>
          <p:nvPr/>
        </p:nvSpPr>
        <p:spPr>
          <a:xfrm>
            <a:off x="9063665" y="2391562"/>
            <a:ext cx="725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Dijon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8E83E46E-ECAF-439B-95B2-05B236B141D8}"/>
              </a:ext>
            </a:extLst>
          </p:cNvPr>
          <p:cNvSpPr txBox="1"/>
          <p:nvPr/>
        </p:nvSpPr>
        <p:spPr>
          <a:xfrm>
            <a:off x="9646222" y="3990978"/>
            <a:ext cx="784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Chambéry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9CF2840B-1E63-4728-86DC-DEFCFD451E91}"/>
              </a:ext>
            </a:extLst>
          </p:cNvPr>
          <p:cNvSpPr txBox="1"/>
          <p:nvPr/>
        </p:nvSpPr>
        <p:spPr>
          <a:xfrm>
            <a:off x="9338287" y="4395760"/>
            <a:ext cx="76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Grenoble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A2B646E-F507-4E7B-A2BA-E7789FEED701}"/>
              </a:ext>
            </a:extLst>
          </p:cNvPr>
          <p:cNvSpPr txBox="1"/>
          <p:nvPr/>
        </p:nvSpPr>
        <p:spPr>
          <a:xfrm>
            <a:off x="6802162" y="4626802"/>
            <a:ext cx="499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Agen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18256A17-5A4F-42D2-92BF-EBD39925744D}"/>
              </a:ext>
            </a:extLst>
          </p:cNvPr>
          <p:cNvSpPr txBox="1"/>
          <p:nvPr/>
        </p:nvSpPr>
        <p:spPr>
          <a:xfrm>
            <a:off x="8098632" y="3579377"/>
            <a:ext cx="114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Clermont-Ferrand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00271F9-C1C2-4A4C-B1BF-87F8FBE6A413}"/>
              </a:ext>
            </a:extLst>
          </p:cNvPr>
          <p:cNvSpPr txBox="1"/>
          <p:nvPr/>
        </p:nvSpPr>
        <p:spPr>
          <a:xfrm>
            <a:off x="8299383" y="5188335"/>
            <a:ext cx="1050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Montpellier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823FE1C1-115D-4865-8F4F-5BCB2A1C974A}"/>
              </a:ext>
            </a:extLst>
          </p:cNvPr>
          <p:cNvSpPr txBox="1"/>
          <p:nvPr/>
        </p:nvSpPr>
        <p:spPr>
          <a:xfrm>
            <a:off x="6686569" y="3501021"/>
            <a:ext cx="719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Saintes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F6FEDDE-66C7-410E-BBCD-073ACFDB1413}"/>
              </a:ext>
            </a:extLst>
          </p:cNvPr>
          <p:cNvSpPr txBox="1"/>
          <p:nvPr/>
        </p:nvSpPr>
        <p:spPr>
          <a:xfrm>
            <a:off x="6238857" y="5165338"/>
            <a:ext cx="784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Bayonne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303E2C49-0DFC-43F1-A1D4-5F344F71A553}"/>
              </a:ext>
            </a:extLst>
          </p:cNvPr>
          <p:cNvSpPr txBox="1"/>
          <p:nvPr/>
        </p:nvSpPr>
        <p:spPr>
          <a:xfrm>
            <a:off x="6718415" y="1459574"/>
            <a:ext cx="66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Caen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EA4C395-43B4-440F-A7EF-A2B0776727B3}"/>
              </a:ext>
            </a:extLst>
          </p:cNvPr>
          <p:cNvSpPr txBox="1"/>
          <p:nvPr/>
        </p:nvSpPr>
        <p:spPr>
          <a:xfrm>
            <a:off x="9823883" y="5039460"/>
            <a:ext cx="120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Sophia Antipolis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BBF1DCDF-8AC2-4D48-BD04-EFC49F1C9646}"/>
              </a:ext>
            </a:extLst>
          </p:cNvPr>
          <p:cNvSpPr/>
          <p:nvPr/>
        </p:nvSpPr>
        <p:spPr>
          <a:xfrm>
            <a:off x="8412245" y="487921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549498CC-FE14-4F78-819E-B5D510975C73}"/>
              </a:ext>
            </a:extLst>
          </p:cNvPr>
          <p:cNvSpPr/>
          <p:nvPr/>
        </p:nvSpPr>
        <p:spPr>
          <a:xfrm>
            <a:off x="10652281" y="1869143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57F59213-9F04-4FAB-A256-CE2F567655F9}"/>
              </a:ext>
            </a:extLst>
          </p:cNvPr>
          <p:cNvSpPr/>
          <p:nvPr/>
        </p:nvSpPr>
        <p:spPr>
          <a:xfrm>
            <a:off x="8344938" y="1979154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1F7D322C-42C3-44DD-BA70-2936B90D799D}"/>
              </a:ext>
            </a:extLst>
          </p:cNvPr>
          <p:cNvSpPr/>
          <p:nvPr/>
        </p:nvSpPr>
        <p:spPr>
          <a:xfrm>
            <a:off x="6228200" y="2564723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ADAEF851-A587-44B2-BE5B-45851B5B0CFE}"/>
              </a:ext>
            </a:extLst>
          </p:cNvPr>
          <p:cNvSpPr/>
          <p:nvPr/>
        </p:nvSpPr>
        <p:spPr>
          <a:xfrm>
            <a:off x="6684754" y="4147206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FEB2E35-16BD-4144-8E7C-D4040D865F2E}"/>
              </a:ext>
            </a:extLst>
          </p:cNvPr>
          <p:cNvSpPr/>
          <p:nvPr/>
        </p:nvSpPr>
        <p:spPr>
          <a:xfrm>
            <a:off x="7787179" y="5185122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0514C8AD-0633-4CAF-8FA0-B06E524C241D}"/>
              </a:ext>
            </a:extLst>
          </p:cNvPr>
          <p:cNvSpPr/>
          <p:nvPr/>
        </p:nvSpPr>
        <p:spPr>
          <a:xfrm>
            <a:off x="10070227" y="5499864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BA877DC0-1FDF-41CC-BB48-F68ACA6325FC}"/>
              </a:ext>
            </a:extLst>
          </p:cNvPr>
          <p:cNvSpPr/>
          <p:nvPr/>
        </p:nvSpPr>
        <p:spPr>
          <a:xfrm>
            <a:off x="9171721" y="3826573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11C89B8F-D16F-4273-97BE-BB3AEB5B1FD7}"/>
              </a:ext>
            </a:extLst>
          </p:cNvPr>
          <p:cNvSpPr/>
          <p:nvPr/>
        </p:nvSpPr>
        <p:spPr>
          <a:xfrm>
            <a:off x="7015767" y="1417173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3DAF8AE8-39EB-454A-B777-C1D97F4E2E7B}"/>
              </a:ext>
            </a:extLst>
          </p:cNvPr>
          <p:cNvSpPr/>
          <p:nvPr/>
        </p:nvSpPr>
        <p:spPr>
          <a:xfrm>
            <a:off x="5281244" y="167905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B0A7BFD9-00C2-4C71-BBE8-D1234CDBE7DA}"/>
              </a:ext>
            </a:extLst>
          </p:cNvPr>
          <p:cNvSpPr/>
          <p:nvPr/>
        </p:nvSpPr>
        <p:spPr>
          <a:xfrm>
            <a:off x="7032967" y="459419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7ECD42EE-8508-463D-8016-60491A3CBE95}"/>
              </a:ext>
            </a:extLst>
          </p:cNvPr>
          <p:cNvSpPr/>
          <p:nvPr/>
        </p:nvSpPr>
        <p:spPr>
          <a:xfrm>
            <a:off x="7010071" y="373500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759A4F9-2292-47FD-91A5-27CAA7A4E879}"/>
              </a:ext>
            </a:extLst>
          </p:cNvPr>
          <p:cNvSpPr/>
          <p:nvPr/>
        </p:nvSpPr>
        <p:spPr>
          <a:xfrm>
            <a:off x="8336039" y="3798359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5B7EE940-92F1-4D12-BE54-380BCF366A33}"/>
              </a:ext>
            </a:extLst>
          </p:cNvPr>
          <p:cNvSpPr/>
          <p:nvPr/>
        </p:nvSpPr>
        <p:spPr>
          <a:xfrm>
            <a:off x="9684555" y="4362437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F80FCD0A-68DF-45FE-8DAF-F1DEB8C01F5E}"/>
              </a:ext>
            </a:extLst>
          </p:cNvPr>
          <p:cNvSpPr/>
          <p:nvPr/>
        </p:nvSpPr>
        <p:spPr>
          <a:xfrm>
            <a:off x="9390304" y="2624628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43AA649-F9A3-4B05-897F-7304BB585F4A}"/>
              </a:ext>
            </a:extLst>
          </p:cNvPr>
          <p:cNvSpPr/>
          <p:nvPr/>
        </p:nvSpPr>
        <p:spPr>
          <a:xfrm>
            <a:off x="6278771" y="525352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E0A775B5-75AE-4E0B-80A2-29AA42410D97}"/>
              </a:ext>
            </a:extLst>
          </p:cNvPr>
          <p:cNvSpPr/>
          <p:nvPr/>
        </p:nvSpPr>
        <p:spPr>
          <a:xfrm>
            <a:off x="8794216" y="5416970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020E8ADB-CD24-46FF-B00F-C469741020F9}"/>
              </a:ext>
            </a:extLst>
          </p:cNvPr>
          <p:cNvSpPr/>
          <p:nvPr/>
        </p:nvSpPr>
        <p:spPr>
          <a:xfrm>
            <a:off x="10388008" y="5270975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EA9981CE-6F73-4E2E-80C5-FA0882B2528A}"/>
              </a:ext>
            </a:extLst>
          </p:cNvPr>
          <p:cNvSpPr/>
          <p:nvPr/>
        </p:nvSpPr>
        <p:spPr>
          <a:xfrm>
            <a:off x="9127602" y="1455250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9659416B-EC91-4F13-AC52-C3980270A58A}"/>
              </a:ext>
            </a:extLst>
          </p:cNvPr>
          <p:cNvSpPr/>
          <p:nvPr/>
        </p:nvSpPr>
        <p:spPr>
          <a:xfrm>
            <a:off x="9851734" y="1829213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D55779D6-36AD-4CD9-9907-BA3EEBEE3951}"/>
              </a:ext>
            </a:extLst>
          </p:cNvPr>
          <p:cNvSpPr/>
          <p:nvPr/>
        </p:nvSpPr>
        <p:spPr>
          <a:xfrm>
            <a:off x="9968364" y="3928933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1683BEF3-178D-4A41-A1D8-3F88A53DEE15}"/>
              </a:ext>
            </a:extLst>
          </p:cNvPr>
          <p:cNvSpPr txBox="1"/>
          <p:nvPr/>
        </p:nvSpPr>
        <p:spPr>
          <a:xfrm>
            <a:off x="9420440" y="1375633"/>
            <a:ext cx="92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</a:br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Metz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210BF22A-6051-40EC-89F1-1427E180ED9F}"/>
              </a:ext>
            </a:extLst>
          </p:cNvPr>
          <p:cNvSpPr/>
          <p:nvPr/>
        </p:nvSpPr>
        <p:spPr>
          <a:xfrm>
            <a:off x="9864655" y="1478970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D684CBC6-15A4-6821-9BA8-323B961EFC64}"/>
              </a:ext>
            </a:extLst>
          </p:cNvPr>
          <p:cNvSpPr/>
          <p:nvPr/>
        </p:nvSpPr>
        <p:spPr>
          <a:xfrm>
            <a:off x="7823203" y="395437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1D81EB2F-DA11-C5C9-FEB4-33A725AD4563}"/>
              </a:ext>
            </a:extLst>
          </p:cNvPr>
          <p:cNvSpPr txBox="1"/>
          <p:nvPr/>
        </p:nvSpPr>
        <p:spPr>
          <a:xfrm>
            <a:off x="7483169" y="3718712"/>
            <a:ext cx="719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Limoges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FC74A-3235-E035-5103-EB9035C8D794}"/>
              </a:ext>
            </a:extLst>
          </p:cNvPr>
          <p:cNvSpPr/>
          <p:nvPr/>
        </p:nvSpPr>
        <p:spPr>
          <a:xfrm>
            <a:off x="7386226" y="1163658"/>
            <a:ext cx="637862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Rouen</a:t>
            </a:r>
            <a:endParaRPr lang="fr-FR" sz="1400" b="1" dirty="0">
              <a:solidFill>
                <a:schemeClr val="bg1"/>
              </a:solidFill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BABF3-80B1-349A-2531-8E173A16B792}"/>
              </a:ext>
            </a:extLst>
          </p:cNvPr>
          <p:cNvSpPr/>
          <p:nvPr/>
        </p:nvSpPr>
        <p:spPr>
          <a:xfrm>
            <a:off x="5989279" y="1948908"/>
            <a:ext cx="70858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Rennes</a:t>
            </a:r>
            <a:endParaRPr lang="fr-FR" sz="1400" b="1" dirty="0">
              <a:solidFill>
                <a:schemeClr val="bg1"/>
              </a:solidFill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1DF921-989B-2ADC-45A5-80491BD7A46C}"/>
              </a:ext>
            </a:extLst>
          </p:cNvPr>
          <p:cNvSpPr/>
          <p:nvPr/>
        </p:nvSpPr>
        <p:spPr>
          <a:xfrm>
            <a:off x="7660521" y="1462253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2C9BB-801B-1798-3D11-4DEEAA298A8B}"/>
              </a:ext>
            </a:extLst>
          </p:cNvPr>
          <p:cNvSpPr/>
          <p:nvPr/>
        </p:nvSpPr>
        <p:spPr>
          <a:xfrm>
            <a:off x="7741292" y="2486362"/>
            <a:ext cx="784033" cy="261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Orléans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C59A51B-B21B-3868-086F-576CBB99FE6D}"/>
              </a:ext>
            </a:extLst>
          </p:cNvPr>
          <p:cNvSpPr/>
          <p:nvPr/>
        </p:nvSpPr>
        <p:spPr>
          <a:xfrm>
            <a:off x="6312896" y="2261921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8AC435-4E01-A137-915A-5E07A3BBCB1B}"/>
              </a:ext>
            </a:extLst>
          </p:cNvPr>
          <p:cNvSpPr txBox="1"/>
          <p:nvPr/>
        </p:nvSpPr>
        <p:spPr>
          <a:xfrm>
            <a:off x="7031740" y="2659597"/>
            <a:ext cx="725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Tours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26FF469-CDEE-0563-1098-332882C69FCE}"/>
              </a:ext>
            </a:extLst>
          </p:cNvPr>
          <p:cNvSpPr/>
          <p:nvPr/>
        </p:nvSpPr>
        <p:spPr>
          <a:xfrm>
            <a:off x="7373194" y="258620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7D2F5C-6936-4C00-6BCB-2078FA19F72A}"/>
              </a:ext>
            </a:extLst>
          </p:cNvPr>
          <p:cNvSpPr/>
          <p:nvPr/>
        </p:nvSpPr>
        <p:spPr>
          <a:xfrm>
            <a:off x="9537861" y="2899075"/>
            <a:ext cx="913238" cy="261610"/>
          </a:xfrm>
          <a:prstGeom prst="rect">
            <a:avLst/>
          </a:prstGeom>
          <a:noFill/>
          <a:ln w="19050">
            <a:solidFill>
              <a:srgbClr val="2D0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2D0F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Besançon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6F451D39-ACAF-2579-44FC-28760C78C494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2" grpId="0" animBg="1"/>
      <p:bldP spid="3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63B244C-FC3C-442F-959E-5DF74D801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55">
            <a:off x="4879773" y="202239"/>
            <a:ext cx="6529306" cy="65391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986C3C-3700-087C-6F9E-C74A80D6E38F}"/>
              </a:ext>
            </a:extLst>
          </p:cNvPr>
          <p:cNvSpPr/>
          <p:nvPr/>
        </p:nvSpPr>
        <p:spPr>
          <a:xfrm>
            <a:off x="7465808" y="1273090"/>
            <a:ext cx="637862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Rouen</a:t>
            </a:r>
            <a:endParaRPr lang="fr-FR" sz="1400" b="1" dirty="0">
              <a:solidFill>
                <a:schemeClr val="bg1"/>
              </a:solidFill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575660-474C-24FE-3F7E-2F5430C1ED8C}"/>
              </a:ext>
            </a:extLst>
          </p:cNvPr>
          <p:cNvSpPr/>
          <p:nvPr/>
        </p:nvSpPr>
        <p:spPr>
          <a:xfrm>
            <a:off x="7677348" y="1571685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F1C8F0-2178-48D1-A27B-E9DA7D73E0AA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Hauts de France </a:t>
            </a:r>
            <a: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 </a:t>
            </a:r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Normandie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DBBF0A-1A6E-4029-8162-4932E347E169}"/>
              </a:ext>
            </a:extLst>
          </p:cNvPr>
          <p:cNvSpPr txBox="1"/>
          <p:nvPr/>
        </p:nvSpPr>
        <p:spPr>
          <a:xfrm>
            <a:off x="1906980" y="2298203"/>
            <a:ext cx="2502281" cy="13542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François Infantes</a:t>
            </a:r>
          </a:p>
          <a:p>
            <a:r>
              <a: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-</a:t>
            </a:r>
          </a:p>
          <a:p>
            <a:r>
              <a:rPr lang="fr-FR" sz="16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Délégué Régional </a:t>
            </a:r>
          </a:p>
          <a:p>
            <a:r>
              <a: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  <a:hlinkClick r:id="rId3"/>
              </a:rPr>
              <a:t>finfantes@opco-atlas.fr</a:t>
            </a:r>
            <a:endParaRPr lang="fr-FR" sz="16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r>
              <a: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06 42 21 66 61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DD677BE-917C-43E4-9A2B-507BBCDA34A4}"/>
              </a:ext>
            </a:extLst>
          </p:cNvPr>
          <p:cNvSpPr/>
          <p:nvPr/>
        </p:nvSpPr>
        <p:spPr>
          <a:xfrm>
            <a:off x="1906980" y="3941856"/>
            <a:ext cx="3045230" cy="866580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b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679 Avenue de la République 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59800 Lille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F2D00-10EF-4488-B019-F3D38BDA7700}"/>
              </a:ext>
            </a:extLst>
          </p:cNvPr>
          <p:cNvSpPr/>
          <p:nvPr/>
        </p:nvSpPr>
        <p:spPr>
          <a:xfrm>
            <a:off x="8210339" y="765608"/>
            <a:ext cx="54023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Lille</a:t>
            </a:r>
            <a:endParaRPr lang="fr-FR" sz="1400" b="1" dirty="0">
              <a:solidFill>
                <a:schemeClr val="bg1"/>
              </a:solidFill>
              <a:latin typeface="Circular Std Black Italic" panose="020B0A04020101010102" pitchFamily="34" charset="0"/>
              <a:cs typeface="Circular Std Black Italic" panose="020B0A04020101010102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1DEC1B-CA41-42CF-AA44-89D8D8966C63}"/>
              </a:ext>
            </a:extLst>
          </p:cNvPr>
          <p:cNvSpPr txBox="1"/>
          <p:nvPr/>
        </p:nvSpPr>
        <p:spPr>
          <a:xfrm>
            <a:off x="6736349" y="1600749"/>
            <a:ext cx="66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Caen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6CF2F0C-74FA-42AA-B574-984026ACED8E}"/>
              </a:ext>
            </a:extLst>
          </p:cNvPr>
          <p:cNvSpPr/>
          <p:nvPr/>
        </p:nvSpPr>
        <p:spPr>
          <a:xfrm>
            <a:off x="8430179" y="629096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3E25478-94F1-4B27-AB2B-95CCFCCBFEA5}"/>
              </a:ext>
            </a:extLst>
          </p:cNvPr>
          <p:cNvSpPr/>
          <p:nvPr/>
        </p:nvSpPr>
        <p:spPr>
          <a:xfrm>
            <a:off x="7033701" y="1558348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8932B19-9CAC-45A9-94AB-0D0F3D20A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62" y="2499550"/>
            <a:ext cx="932325" cy="932325"/>
          </a:xfrm>
          <a:prstGeom prst="rect">
            <a:avLst/>
          </a:prstGeom>
        </p:spPr>
      </p:pic>
      <p:sp>
        <p:nvSpPr>
          <p:cNvPr id="17" name="Espace réservé du pied de page 1">
            <a:extLst>
              <a:ext uri="{FF2B5EF4-FFF2-40B4-BE49-F238E27FC236}">
                <a16:creationId xmlns:a16="http://schemas.microsoft.com/office/drawing/2014/main" id="{FB1240EC-B5BE-8744-9492-80384458E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9542C07-1E8E-5FE7-20DE-668F23331FA2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carte, art&#10;&#10;Description générée automatiquement">
            <a:extLst>
              <a:ext uri="{FF2B5EF4-FFF2-40B4-BE49-F238E27FC236}">
                <a16:creationId xmlns:a16="http://schemas.microsoft.com/office/drawing/2014/main" id="{F5C2ECFD-502F-D489-38C9-4BECE984F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975197" y="318071"/>
            <a:ext cx="6329083" cy="63014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68E1E8-3BC1-4662-BC97-E4B81632B04F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Bretagne</a:t>
            </a:r>
            <a:endParaRPr lang="fr-FR" sz="30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5AB5B5-86A1-49A9-9369-126A329BC03B}"/>
              </a:ext>
            </a:extLst>
          </p:cNvPr>
          <p:cNvSpPr txBox="1"/>
          <p:nvPr/>
        </p:nvSpPr>
        <p:spPr>
          <a:xfrm>
            <a:off x="5315942" y="1733115"/>
            <a:ext cx="655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Brest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8B833D5-9BDE-4496-83E7-034513C8D422}"/>
              </a:ext>
            </a:extLst>
          </p:cNvPr>
          <p:cNvSpPr/>
          <p:nvPr/>
        </p:nvSpPr>
        <p:spPr>
          <a:xfrm>
            <a:off x="5299178" y="182022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58B5DE-840E-4E92-8D60-743DFD4BD65A}"/>
              </a:ext>
            </a:extLst>
          </p:cNvPr>
          <p:cNvGrpSpPr/>
          <p:nvPr/>
        </p:nvGrpSpPr>
        <p:grpSpPr>
          <a:xfrm>
            <a:off x="726362" y="2298201"/>
            <a:ext cx="4404730" cy="1354217"/>
            <a:chOff x="954348" y="3466712"/>
            <a:chExt cx="4404730" cy="1354217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DBDEAEB-1446-441A-AC89-E8E05FE1E6DE}"/>
                </a:ext>
              </a:extLst>
            </p:cNvPr>
            <p:cNvSpPr txBox="1"/>
            <p:nvPr/>
          </p:nvSpPr>
          <p:spPr>
            <a:xfrm>
              <a:off x="2134966" y="3466712"/>
              <a:ext cx="3224112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Lucie </a:t>
              </a:r>
              <a:r>
                <a:rPr lang="fr-FR" sz="2400" b="1" dirty="0" err="1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Godey</a:t>
              </a:r>
              <a:endPara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-</a:t>
              </a:r>
            </a:p>
            <a:p>
              <a:r>
                <a:rPr lang="fr-FR" sz="1600" b="1" dirty="0"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Déléguée Régionale</a:t>
              </a: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  <a:hlinkClick r:id="rId3"/>
                </a:rPr>
                <a:t>lgodey@opco-atlas.fr</a:t>
              </a:r>
              <a:endPara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07 65 18 47 36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7C389D9-431C-4FFD-BBC9-15469455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348" y="3662566"/>
              <a:ext cx="932325" cy="932325"/>
            </a:xfrm>
            <a:prstGeom prst="rect">
              <a:avLst/>
            </a:prstGeom>
          </p:spPr>
        </p:pic>
      </p:grpSp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D959D042-32AD-5746-B10C-7D48CBC8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5D732-34B9-F2B5-94C6-547EE7077679}"/>
              </a:ext>
            </a:extLst>
          </p:cNvPr>
          <p:cNvSpPr/>
          <p:nvPr/>
        </p:nvSpPr>
        <p:spPr>
          <a:xfrm>
            <a:off x="6105823" y="2039211"/>
            <a:ext cx="70858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Rennes</a:t>
            </a:r>
            <a:endParaRPr lang="fr-FR" sz="1400" b="1" dirty="0">
              <a:solidFill>
                <a:schemeClr val="bg1"/>
              </a:solidFill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BFE2058-B452-A856-C698-589491785B83}"/>
              </a:ext>
            </a:extLst>
          </p:cNvPr>
          <p:cNvSpPr/>
          <p:nvPr/>
        </p:nvSpPr>
        <p:spPr>
          <a:xfrm>
            <a:off x="6429440" y="2352224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EC444CC-01F2-A626-E262-9E7DA5766A1D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0E4952C-E2AE-554F-AF5F-E779D92CF67D}"/>
              </a:ext>
            </a:extLst>
          </p:cNvPr>
          <p:cNvSpPr/>
          <p:nvPr/>
        </p:nvSpPr>
        <p:spPr>
          <a:xfrm>
            <a:off x="1829676" y="3971033"/>
            <a:ext cx="2436225" cy="1058558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144000" rtlCol="0" anchor="b">
            <a:spAutoFit/>
          </a:bodyPr>
          <a:lstStyle/>
          <a:p>
            <a:endParaRPr lang="fr-FR" sz="1600" dirty="0">
              <a:solidFill>
                <a:schemeClr val="bg1"/>
              </a:solidFill>
              <a:latin typeface="Circular Std Book Italic"/>
              <a:cs typeface="Circular Std Book Italic" panose="020B0604020101020102" pitchFamily="34" charset="77"/>
            </a:endParaRPr>
          </a:p>
          <a:p>
            <a:r>
              <a:rPr lang="fr-FR" sz="1600" dirty="0">
                <a:solidFill>
                  <a:schemeClr val="bg1"/>
                </a:solidFill>
                <a:latin typeface="Circular Std Book Italic"/>
                <a:cs typeface="Circular Std Book Italic" panose="020B0604020101020102" pitchFamily="34" charset="77"/>
              </a:rPr>
              <a:t>8 rue du bordage</a:t>
            </a:r>
            <a:endParaRPr lang="fr-FR" dirty="0">
              <a:solidFill>
                <a:schemeClr val="bg1"/>
              </a:solidFill>
              <a:latin typeface="Circular Std Book Italic"/>
              <a:cs typeface="Circular Std Book Italic" panose="020B0604020101020102" pitchFamily="34" charset="77"/>
            </a:endParaRPr>
          </a:p>
          <a:p>
            <a:r>
              <a:rPr lang="fr-FR" sz="1600" dirty="0">
                <a:solidFill>
                  <a:schemeClr val="bg1"/>
                </a:solidFill>
                <a:latin typeface="Circular Std Book Italic"/>
                <a:cs typeface="Circular Std Book Italic" panose="020B0604020101020102" pitchFamily="34" charset="77"/>
              </a:rPr>
              <a:t>35510 CESSON SEVIGNE</a:t>
            </a:r>
            <a:endParaRPr lang="fr-FR" sz="1600" dirty="0">
              <a:solidFill>
                <a:schemeClr val="bg1"/>
              </a:solidFill>
              <a:latin typeface="Circular Std Book Italic"/>
            </a:endParaRPr>
          </a:p>
        </p:txBody>
      </p:sp>
    </p:spTree>
    <p:extLst>
      <p:ext uri="{BB962C8B-B14F-4D97-AF65-F5344CB8AC3E}">
        <p14:creationId xmlns:p14="http://schemas.microsoft.com/office/powerpoint/2010/main" val="37912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rte, art&#10;&#10;Description générée automatiquement">
            <a:extLst>
              <a:ext uri="{FF2B5EF4-FFF2-40B4-BE49-F238E27FC236}">
                <a16:creationId xmlns:a16="http://schemas.microsoft.com/office/drawing/2014/main" id="{6B975CC6-AADB-93F5-0ECC-1E78507F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969026" y="345728"/>
            <a:ext cx="6340123" cy="62572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68E1E8-3BC1-4662-BC97-E4B81632B04F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Pays de la Loire </a:t>
            </a:r>
            <a: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 </a:t>
            </a:r>
            <a:r>
              <a:rPr lang="fr-FR" sz="30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Centre Val de Loire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E3CBD-FDFF-4349-A1FD-D929BEA6E07E}"/>
              </a:ext>
            </a:extLst>
          </p:cNvPr>
          <p:cNvSpPr/>
          <p:nvPr/>
        </p:nvSpPr>
        <p:spPr>
          <a:xfrm>
            <a:off x="5942201" y="2878751"/>
            <a:ext cx="784033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Helvetica" pitchFamily="2" charset="0"/>
              </a:rPr>
              <a:t>Nantes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D268700-1DBC-49E9-87C0-8CDC42F52682}"/>
              </a:ext>
            </a:extLst>
          </p:cNvPr>
          <p:cNvSpPr/>
          <p:nvPr/>
        </p:nvSpPr>
        <p:spPr>
          <a:xfrm>
            <a:off x="6281994" y="2732793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058B5DE-840E-4E92-8D60-743DFD4BD65A}"/>
              </a:ext>
            </a:extLst>
          </p:cNvPr>
          <p:cNvGrpSpPr/>
          <p:nvPr/>
        </p:nvGrpSpPr>
        <p:grpSpPr>
          <a:xfrm>
            <a:off x="726362" y="2298201"/>
            <a:ext cx="4404730" cy="1354217"/>
            <a:chOff x="954348" y="3466712"/>
            <a:chExt cx="4404730" cy="1354217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DBDEAEB-1446-441A-AC89-E8E05FE1E6DE}"/>
                </a:ext>
              </a:extLst>
            </p:cNvPr>
            <p:cNvSpPr txBox="1"/>
            <p:nvPr/>
          </p:nvSpPr>
          <p:spPr>
            <a:xfrm>
              <a:off x="2134966" y="3466712"/>
              <a:ext cx="3224112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Béatrice Abadie</a:t>
              </a: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-</a:t>
              </a:r>
            </a:p>
            <a:p>
              <a:r>
                <a:rPr lang="fr-FR" sz="1600" b="1" dirty="0"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Déléguée Régionale</a:t>
              </a: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  <a:hlinkClick r:id="rId3"/>
                </a:rPr>
                <a:t>babadie@opco-atlas.fr</a:t>
              </a:r>
              <a:endPara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06 60 59 73 28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7C389D9-431C-4FFD-BBC9-15469455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348" y="3662566"/>
              <a:ext cx="932325" cy="932325"/>
            </a:xfrm>
            <a:prstGeom prst="rect">
              <a:avLst/>
            </a:prstGeom>
          </p:spPr>
        </p:pic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C2ED4EC-1D85-42A8-AE68-AD1A040CE30F}"/>
              </a:ext>
            </a:extLst>
          </p:cNvPr>
          <p:cNvSpPr/>
          <p:nvPr/>
        </p:nvSpPr>
        <p:spPr>
          <a:xfrm>
            <a:off x="1829676" y="3941856"/>
            <a:ext cx="2436225" cy="1098776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144000" rtlCol="0" anchor="b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Immeuble Le </a:t>
            </a:r>
            <a:r>
              <a:rPr lang="fr-FR" sz="1600" dirty="0" err="1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Nantil</a:t>
            </a:r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 A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1 Rue Célestin Freinet 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44200 Nantes</a:t>
            </a:r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D959D042-32AD-5746-B10C-7D48CBC8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D5E548A-FB97-CD87-81D8-642AAF2E26ED}"/>
              </a:ext>
            </a:extLst>
          </p:cNvPr>
          <p:cNvSpPr/>
          <p:nvPr/>
        </p:nvSpPr>
        <p:spPr>
          <a:xfrm>
            <a:off x="8191510" y="2520950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9051B3-5F69-4302-8541-F61357049C5F}"/>
              </a:ext>
            </a:extLst>
          </p:cNvPr>
          <p:cNvSpPr/>
          <p:nvPr/>
        </p:nvSpPr>
        <p:spPr>
          <a:xfrm>
            <a:off x="7851717" y="2657943"/>
            <a:ext cx="784033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Orléans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4EE0AE2-716B-1722-7A5B-C7D3F644F05A}"/>
              </a:ext>
            </a:extLst>
          </p:cNvPr>
          <p:cNvSpPr txBox="1"/>
          <p:nvPr/>
        </p:nvSpPr>
        <p:spPr>
          <a:xfrm>
            <a:off x="7085532" y="2812002"/>
            <a:ext cx="725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Tours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CCF332-6B84-6D6F-BAF8-FD3E09B1F101}"/>
              </a:ext>
            </a:extLst>
          </p:cNvPr>
          <p:cNvSpPr/>
          <p:nvPr/>
        </p:nvSpPr>
        <p:spPr>
          <a:xfrm>
            <a:off x="7426986" y="273860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95041552-E97E-E621-21C0-8D768423CF3F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642724D-72DE-40A9-8000-A5E9A8382461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dirty="0"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Nouvelle </a:t>
            </a:r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Aquitaine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F7D8118-FC4A-41CF-A6A4-033AEB2C3533}"/>
              </a:ext>
            </a:extLst>
          </p:cNvPr>
          <p:cNvGrpSpPr/>
          <p:nvPr/>
        </p:nvGrpSpPr>
        <p:grpSpPr>
          <a:xfrm>
            <a:off x="726362" y="2298203"/>
            <a:ext cx="5141652" cy="1354217"/>
            <a:chOff x="954348" y="3466712"/>
            <a:chExt cx="5141652" cy="135421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E0A3796-F559-4443-9936-38DAEDD4E7BE}"/>
                </a:ext>
              </a:extLst>
            </p:cNvPr>
            <p:cNvSpPr txBox="1"/>
            <p:nvPr/>
          </p:nvSpPr>
          <p:spPr>
            <a:xfrm>
              <a:off x="2134966" y="3466712"/>
              <a:ext cx="3961034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David </a:t>
              </a:r>
              <a:r>
                <a:rPr lang="fr-FR" sz="2400" b="1" dirty="0" err="1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Tondellier</a:t>
              </a:r>
              <a:endPara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-</a:t>
              </a:r>
            </a:p>
            <a:p>
              <a:r>
                <a:rPr lang="fr-FR" sz="1600" b="1" dirty="0"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Délégué Régional - Antenne de Bordeaux </a:t>
              </a:r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  <a:hlinkClick r:id="rId2"/>
                </a:rPr>
                <a:t>dtondellier@opco-atlas.fr</a:t>
              </a:r>
              <a:endPara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06 75 63 87 14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90E4622-922C-4859-8175-C5C89EB13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348" y="3665184"/>
              <a:ext cx="932325" cy="932325"/>
            </a:xfrm>
            <a:prstGeom prst="rect">
              <a:avLst/>
            </a:prstGeom>
          </p:spPr>
        </p:pic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CC633B-90C3-472B-A6C4-D5E851EA7D19}"/>
              </a:ext>
            </a:extLst>
          </p:cNvPr>
          <p:cNvSpPr/>
          <p:nvPr/>
        </p:nvSpPr>
        <p:spPr>
          <a:xfrm>
            <a:off x="1897899" y="3936826"/>
            <a:ext cx="3332469" cy="1798782"/>
          </a:xfrm>
          <a:prstGeom prst="roundRect">
            <a:avLst>
              <a:gd name="adj" fmla="val 7708"/>
            </a:avLst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b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Gare de Bordeaux</a:t>
            </a:r>
            <a:b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</a:br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Saint Jean - Pavillon Nord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Parvis Louis Armand - CS 21912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Chez REGUS</a:t>
            </a:r>
          </a:p>
          <a:p>
            <a:pPr lvl="0"/>
            <a:endParaRPr lang="fr-FR" sz="1600" dirty="0">
              <a:solidFill>
                <a:schemeClr val="bg1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33082 Bordeaux Cedex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352F67-C499-4CE4-B923-6B3A4B0CD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55">
            <a:off x="4879773" y="202239"/>
            <a:ext cx="6529307" cy="6539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C841F7-A8CC-4F00-9BA7-4F4B85EEADC6}"/>
              </a:ext>
            </a:extLst>
          </p:cNvPr>
          <p:cNvSpPr/>
          <p:nvPr/>
        </p:nvSpPr>
        <p:spPr>
          <a:xfrm>
            <a:off x="6846345" y="4207855"/>
            <a:ext cx="94865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Bordeaux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FFF664-73B3-4EDF-985C-FA84EDF26567}"/>
              </a:ext>
            </a:extLst>
          </p:cNvPr>
          <p:cNvSpPr txBox="1"/>
          <p:nvPr/>
        </p:nvSpPr>
        <p:spPr>
          <a:xfrm>
            <a:off x="6957287" y="3196060"/>
            <a:ext cx="719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Poitiers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00703D-16EB-4D3A-B2E1-51AC41E12C6B}"/>
              </a:ext>
            </a:extLst>
          </p:cNvPr>
          <p:cNvSpPr txBox="1"/>
          <p:nvPr/>
        </p:nvSpPr>
        <p:spPr>
          <a:xfrm>
            <a:off x="6256791" y="5306513"/>
            <a:ext cx="784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Bayonne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7DC488-001D-4EDE-8B3F-5FE1D66A22AF}"/>
              </a:ext>
            </a:extLst>
          </p:cNvPr>
          <p:cNvSpPr/>
          <p:nvPr/>
        </p:nvSpPr>
        <p:spPr>
          <a:xfrm>
            <a:off x="6702688" y="4288381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80A0677-A940-46E0-AC32-5D9359F81C28}"/>
              </a:ext>
            </a:extLst>
          </p:cNvPr>
          <p:cNvSpPr/>
          <p:nvPr/>
        </p:nvSpPr>
        <p:spPr>
          <a:xfrm>
            <a:off x="7795002" y="371706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CFADD34-B11C-4BB1-88D4-590C0BA8528F}"/>
              </a:ext>
            </a:extLst>
          </p:cNvPr>
          <p:cNvSpPr/>
          <p:nvPr/>
        </p:nvSpPr>
        <p:spPr>
          <a:xfrm>
            <a:off x="7280789" y="343004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1C3BF61-3534-459F-9365-C10E53426403}"/>
              </a:ext>
            </a:extLst>
          </p:cNvPr>
          <p:cNvSpPr/>
          <p:nvPr/>
        </p:nvSpPr>
        <p:spPr>
          <a:xfrm>
            <a:off x="6296705" y="539470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CB527A9A-D9F1-0A49-AB1F-89B6F6361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2988C79-21B9-06CA-7EFE-A9FF821541C7}"/>
              </a:ext>
            </a:extLst>
          </p:cNvPr>
          <p:cNvSpPr txBox="1"/>
          <p:nvPr/>
        </p:nvSpPr>
        <p:spPr>
          <a:xfrm>
            <a:off x="7471500" y="3787324"/>
            <a:ext cx="719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Limoges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294E27-9574-A236-0D7A-A301F40A0009}"/>
              </a:ext>
            </a:extLst>
          </p:cNvPr>
          <p:cNvSpPr txBox="1"/>
          <p:nvPr/>
        </p:nvSpPr>
        <p:spPr>
          <a:xfrm>
            <a:off x="6918706" y="4761277"/>
            <a:ext cx="499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Agen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3E6CF6-FD30-EDCF-0392-94F5766538FC}"/>
              </a:ext>
            </a:extLst>
          </p:cNvPr>
          <p:cNvSpPr/>
          <p:nvPr/>
        </p:nvSpPr>
        <p:spPr>
          <a:xfrm>
            <a:off x="7149511" y="472867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C1FEE4D1-D262-E640-D9FC-6AF3DF2AA3B9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C6A7959-3E8E-407C-8610-75391B5E7398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Occitanie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0DABA3C-3704-4D81-9B14-64E55287CEC1}"/>
              </a:ext>
            </a:extLst>
          </p:cNvPr>
          <p:cNvGrpSpPr/>
          <p:nvPr/>
        </p:nvGrpSpPr>
        <p:grpSpPr>
          <a:xfrm>
            <a:off x="726362" y="2298203"/>
            <a:ext cx="3682899" cy="1354217"/>
            <a:chOff x="954348" y="3466712"/>
            <a:chExt cx="3682899" cy="135421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A463E4F-BA14-4F84-8BA2-78C8E7D31421}"/>
                </a:ext>
              </a:extLst>
            </p:cNvPr>
            <p:cNvSpPr txBox="1"/>
            <p:nvPr/>
          </p:nvSpPr>
          <p:spPr>
            <a:xfrm>
              <a:off x="2134966" y="3466712"/>
              <a:ext cx="2502281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Jérôme </a:t>
              </a:r>
              <a:r>
                <a:rPr lang="fr-FR" sz="2400" b="1" dirty="0" err="1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Penso</a:t>
              </a:r>
              <a:endPara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-</a:t>
              </a:r>
            </a:p>
            <a:p>
              <a:r>
                <a:rPr lang="fr-FR" sz="1600" b="1" dirty="0"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Délégué Régional </a:t>
              </a: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  <a:hlinkClick r:id="rId3"/>
                </a:rPr>
                <a:t>jpenso@opco-atlas.fr</a:t>
              </a:r>
              <a:endPara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06 62 44 67 52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A01CBCD-F732-4ED6-8C4A-293BD5D5B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348" y="3668059"/>
              <a:ext cx="932325" cy="932325"/>
            </a:xfrm>
            <a:prstGeom prst="rect">
              <a:avLst/>
            </a:prstGeom>
          </p:spPr>
        </p:pic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D8D37AE-14F4-4A83-B13A-EB27887299B4}"/>
              </a:ext>
            </a:extLst>
          </p:cNvPr>
          <p:cNvSpPr/>
          <p:nvPr/>
        </p:nvSpPr>
        <p:spPr>
          <a:xfrm>
            <a:off x="1897899" y="3936826"/>
            <a:ext cx="2594126" cy="1098776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b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Immeuble Jeanne d'Arc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9-11 Rue </a:t>
            </a:r>
            <a:r>
              <a:rPr lang="fr-FR" sz="1600" dirty="0" err="1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Matabiau</a:t>
            </a:r>
            <a:endParaRPr lang="fr-FR" sz="1600" dirty="0">
              <a:solidFill>
                <a:schemeClr val="bg1"/>
              </a:solidFill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31000 Toulouse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AAFFF3-6F6D-4964-AFD7-BC08ADAA5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55">
            <a:off x="4879773" y="202239"/>
            <a:ext cx="6529307" cy="65391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79E549-B9FF-437C-9613-DF8CA8CCCE65}"/>
              </a:ext>
            </a:extLst>
          </p:cNvPr>
          <p:cNvSpPr/>
          <p:nvPr/>
        </p:nvSpPr>
        <p:spPr>
          <a:xfrm>
            <a:off x="7194396" y="5490707"/>
            <a:ext cx="948656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Toulouse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55ABBA-BF85-4601-A981-77393BF370A0}"/>
              </a:ext>
            </a:extLst>
          </p:cNvPr>
          <p:cNvSpPr txBox="1"/>
          <p:nvPr/>
        </p:nvSpPr>
        <p:spPr>
          <a:xfrm>
            <a:off x="8317317" y="5329510"/>
            <a:ext cx="1050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Montpellier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13367FC-6E62-4EA7-A32D-10EE4680C9E6}"/>
              </a:ext>
            </a:extLst>
          </p:cNvPr>
          <p:cNvSpPr/>
          <p:nvPr/>
        </p:nvSpPr>
        <p:spPr>
          <a:xfrm>
            <a:off x="7618445" y="5785569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30406DF-48CE-434E-9AAC-1E8504A84031}"/>
              </a:ext>
            </a:extLst>
          </p:cNvPr>
          <p:cNvSpPr/>
          <p:nvPr/>
        </p:nvSpPr>
        <p:spPr>
          <a:xfrm>
            <a:off x="8812150" y="5558145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1">
            <a:extLst>
              <a:ext uri="{FF2B5EF4-FFF2-40B4-BE49-F238E27FC236}">
                <a16:creationId xmlns:a16="http://schemas.microsoft.com/office/drawing/2014/main" id="{C8394476-B04C-9A49-8198-AEC08F8D8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A9D6CC2-2C8F-0958-3F09-B3EA5DB07B13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4DEC576-7A0A-4F50-B76A-54CADEB2E807}"/>
              </a:ext>
            </a:extLst>
          </p:cNvPr>
          <p:cNvSpPr txBox="1"/>
          <p:nvPr/>
        </p:nvSpPr>
        <p:spPr>
          <a:xfrm>
            <a:off x="479425" y="338435"/>
            <a:ext cx="3355156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Paca </a:t>
            </a:r>
            <a: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 </a:t>
            </a:r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Corse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B1EC07-FC3E-4962-929B-DA085D828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55">
            <a:off x="4884704" y="202239"/>
            <a:ext cx="6519445" cy="6539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6AA313-A0CF-4511-AFED-640ED0C1FC09}"/>
              </a:ext>
            </a:extLst>
          </p:cNvPr>
          <p:cNvSpPr/>
          <p:nvPr/>
        </p:nvSpPr>
        <p:spPr>
          <a:xfrm>
            <a:off x="9664156" y="5775535"/>
            <a:ext cx="948656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Marseille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2A963D-7144-48E8-930C-7B0E3CDA475F}"/>
              </a:ext>
            </a:extLst>
          </p:cNvPr>
          <p:cNvSpPr txBox="1"/>
          <p:nvPr/>
        </p:nvSpPr>
        <p:spPr>
          <a:xfrm>
            <a:off x="9841817" y="5180635"/>
            <a:ext cx="120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Sophia</a:t>
            </a:r>
            <a:r>
              <a:rPr lang="fr-FR" sz="1000" dirty="0">
                <a:solidFill>
                  <a:srgbClr val="2B0B64"/>
                </a:solidFill>
                <a:latin typeface="Helvetica" pitchFamily="2" charset="0"/>
              </a:rPr>
              <a:t> </a:t>
            </a:r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Antipolis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D4F1652-42F2-4C9E-966F-487FCAF244C5}"/>
              </a:ext>
            </a:extLst>
          </p:cNvPr>
          <p:cNvSpPr/>
          <p:nvPr/>
        </p:nvSpPr>
        <p:spPr>
          <a:xfrm>
            <a:off x="10088161" y="5641039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9D4FD38-2214-4CAF-8238-D4896B138934}"/>
              </a:ext>
            </a:extLst>
          </p:cNvPr>
          <p:cNvSpPr/>
          <p:nvPr/>
        </p:nvSpPr>
        <p:spPr>
          <a:xfrm>
            <a:off x="10405942" y="5412150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0AE1940-CB0E-42B2-B0E9-757F7102D059}"/>
              </a:ext>
            </a:extLst>
          </p:cNvPr>
          <p:cNvGrpSpPr/>
          <p:nvPr/>
        </p:nvGrpSpPr>
        <p:grpSpPr>
          <a:xfrm>
            <a:off x="726361" y="2298203"/>
            <a:ext cx="4002013" cy="1354217"/>
            <a:chOff x="963428" y="3466712"/>
            <a:chExt cx="4002013" cy="135421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C78B55E-7782-4917-8CE2-D0033BFEFCDF}"/>
                </a:ext>
              </a:extLst>
            </p:cNvPr>
            <p:cNvSpPr txBox="1"/>
            <p:nvPr/>
          </p:nvSpPr>
          <p:spPr>
            <a:xfrm>
              <a:off x="2134966" y="3466712"/>
              <a:ext cx="2830475" cy="13542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Magali </a:t>
              </a:r>
              <a:r>
                <a:rPr lang="fr-FR" sz="2400" b="1" dirty="0" err="1">
                  <a:solidFill>
                    <a:srgbClr val="7850DC"/>
                  </a:solidFill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Rasamison</a:t>
              </a:r>
              <a:endPara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-</a:t>
              </a:r>
            </a:p>
            <a:p>
              <a:r>
                <a:rPr lang="fr-FR" sz="1600" b="1" dirty="0">
                  <a:latin typeface="Circular Std Black Italic" panose="020B0604020101020102" pitchFamily="34" charset="77"/>
                  <a:cs typeface="Circular Std Black Italic" panose="020B0604020101020102" pitchFamily="34" charset="77"/>
                </a:rPr>
                <a:t>Déléguée Régionale </a:t>
              </a: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  <a:hlinkClick r:id="rId3"/>
                </a:rPr>
                <a:t>mrasamison@opco-atlas.fr</a:t>
              </a:r>
              <a:endPara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endParaRPr>
            </a:p>
            <a:p>
              <a:r>
                <a:rPr lang="fr-FR" sz="1600" dirty="0">
                  <a:latin typeface="Circular Std Book Italic" panose="020B0604020101020102" pitchFamily="34" charset="77"/>
                  <a:cs typeface="Circular Std Book Italic" panose="020B0604020101020102" pitchFamily="34" charset="77"/>
                </a:rPr>
                <a:t>06 61 87 71 69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90B5B25-59EB-4945-B5B6-513FD2D57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3428" y="3665184"/>
              <a:ext cx="932325" cy="932325"/>
            </a:xfrm>
            <a:prstGeom prst="rect">
              <a:avLst/>
            </a:prstGeom>
          </p:spPr>
        </p:pic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5518813-B841-4076-9FE9-0AE77831F018}"/>
              </a:ext>
            </a:extLst>
          </p:cNvPr>
          <p:cNvSpPr/>
          <p:nvPr/>
        </p:nvSpPr>
        <p:spPr>
          <a:xfrm>
            <a:off x="1897899" y="3936826"/>
            <a:ext cx="2527797" cy="866580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21 Rue de la République 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13002 Marseille</a:t>
            </a:r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A5ECFD83-0550-2E4B-9C5C-CD70D764F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CC56C14-64B8-0DE4-C694-94767DF5704C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1BBF120-9001-43D7-9450-3740EE45E43A}"/>
              </a:ext>
            </a:extLst>
          </p:cNvPr>
          <p:cNvSpPr txBox="1"/>
          <p:nvPr/>
        </p:nvSpPr>
        <p:spPr>
          <a:xfrm>
            <a:off x="479425" y="338435"/>
            <a:ext cx="820461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fr-FR" sz="30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Auvergne </a:t>
            </a:r>
            <a:r>
              <a:rPr lang="fr-FR" sz="3000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— </a:t>
            </a:r>
            <a:r>
              <a:rPr lang="fr-FR" sz="30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Rhône - Alpes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D044FDC-FE39-4442-A043-A5B9283E044C}"/>
              </a:ext>
            </a:extLst>
          </p:cNvPr>
          <p:cNvSpPr/>
          <p:nvPr/>
        </p:nvSpPr>
        <p:spPr>
          <a:xfrm>
            <a:off x="1901614" y="3941856"/>
            <a:ext cx="2630702" cy="1098776"/>
          </a:xfrm>
          <a:prstGeom prst="roundRect">
            <a:avLst/>
          </a:prstGeom>
          <a:solidFill>
            <a:srgbClr val="2D0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b">
            <a:spAutoFit/>
          </a:bodyPr>
          <a:lstStyle/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Immeuble Forum</a:t>
            </a:r>
            <a:b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</a:br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29 Rue Maurice Flandrin </a:t>
            </a:r>
          </a:p>
          <a:p>
            <a:pPr lvl="0"/>
            <a:r>
              <a:rPr lang="fr-FR" sz="1600" dirty="0">
                <a:solidFill>
                  <a:schemeClr val="bg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69003 Lyon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211C7E-0631-4D85-BA04-AFB05510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55">
            <a:off x="4879773" y="202239"/>
            <a:ext cx="6529306" cy="65391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6F8CC3-C591-43E5-B230-3DE1455A6797}"/>
              </a:ext>
            </a:extLst>
          </p:cNvPr>
          <p:cNvSpPr/>
          <p:nvPr/>
        </p:nvSpPr>
        <p:spPr>
          <a:xfrm>
            <a:off x="8987024" y="4125540"/>
            <a:ext cx="568497" cy="261610"/>
          </a:xfrm>
          <a:prstGeom prst="rect">
            <a:avLst/>
          </a:prstGeom>
          <a:solidFill>
            <a:srgbClr val="2B0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ircular Std Black Italic" panose="020B0A04020101010102" pitchFamily="34" charset="0"/>
                <a:cs typeface="Circular Std Black Italic" panose="020B0A04020101010102" pitchFamily="34" charset="0"/>
              </a:rPr>
              <a:t>Lyon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E99004-5366-4627-8EFF-3E9BD3D3942F}"/>
              </a:ext>
            </a:extLst>
          </p:cNvPr>
          <p:cNvSpPr txBox="1"/>
          <p:nvPr/>
        </p:nvSpPr>
        <p:spPr>
          <a:xfrm>
            <a:off x="9806877" y="3951733"/>
            <a:ext cx="65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Annecy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473E8C-A747-4F8B-9B66-BA3F04D03520}"/>
              </a:ext>
            </a:extLst>
          </p:cNvPr>
          <p:cNvSpPr txBox="1"/>
          <p:nvPr/>
        </p:nvSpPr>
        <p:spPr>
          <a:xfrm>
            <a:off x="9356221" y="4536935"/>
            <a:ext cx="76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Grenoble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A667B5E-A440-4A25-B6B8-8C0B81A149B7}"/>
              </a:ext>
            </a:extLst>
          </p:cNvPr>
          <p:cNvSpPr/>
          <p:nvPr/>
        </p:nvSpPr>
        <p:spPr>
          <a:xfrm>
            <a:off x="9189655" y="3967748"/>
            <a:ext cx="100559" cy="100559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EDB397A-A93B-4107-9D62-C5A0ECBACC69}"/>
              </a:ext>
            </a:extLst>
          </p:cNvPr>
          <p:cNvSpPr/>
          <p:nvPr/>
        </p:nvSpPr>
        <p:spPr>
          <a:xfrm>
            <a:off x="8425891" y="3939534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771EB01-7D1F-4D60-8244-BF200C71D83A}"/>
              </a:ext>
            </a:extLst>
          </p:cNvPr>
          <p:cNvSpPr/>
          <p:nvPr/>
        </p:nvSpPr>
        <p:spPr>
          <a:xfrm>
            <a:off x="9702489" y="4503612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07F2D3-3F76-4AF9-9506-98350C16E863}"/>
              </a:ext>
            </a:extLst>
          </p:cNvPr>
          <p:cNvSpPr/>
          <p:nvPr/>
        </p:nvSpPr>
        <p:spPr>
          <a:xfrm>
            <a:off x="10102440" y="3911771"/>
            <a:ext cx="72000" cy="72000"/>
          </a:xfrm>
          <a:prstGeom prst="ellipse">
            <a:avLst/>
          </a:prstGeom>
          <a:solidFill>
            <a:srgbClr val="2C0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A3C09E9-47C6-46DF-ABB3-F01BC700BA36}"/>
              </a:ext>
            </a:extLst>
          </p:cNvPr>
          <p:cNvSpPr txBox="1"/>
          <p:nvPr/>
        </p:nvSpPr>
        <p:spPr>
          <a:xfrm>
            <a:off x="1906980" y="2298202"/>
            <a:ext cx="3692810" cy="13542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2400" b="1" dirty="0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Antoine </a:t>
            </a:r>
            <a:r>
              <a:rPr lang="fr-FR" sz="2400" b="1" dirty="0" err="1">
                <a:solidFill>
                  <a:srgbClr val="7850DC"/>
                </a:solidFill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Chateau</a:t>
            </a:r>
            <a:endParaRPr lang="fr-FR" sz="2400" b="1" dirty="0">
              <a:solidFill>
                <a:srgbClr val="7850DC"/>
              </a:solidFill>
              <a:latin typeface="Circular Std Black Italic" panose="020B0604020101020102" pitchFamily="34" charset="77"/>
              <a:cs typeface="Circular Std Black Italic" panose="020B0604020101020102" pitchFamily="34" charset="77"/>
            </a:endParaRPr>
          </a:p>
          <a:p>
            <a:r>
              <a: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-</a:t>
            </a:r>
          </a:p>
          <a:p>
            <a:r>
              <a:rPr lang="fr-FR" sz="1600" b="1" dirty="0">
                <a:latin typeface="Circular Std Black Italic" panose="020B0604020101020102" pitchFamily="34" charset="77"/>
                <a:cs typeface="Circular Std Black Italic" panose="020B0604020101020102" pitchFamily="34" charset="77"/>
              </a:rPr>
              <a:t>Délégué Régional – Antenne de Lyon  </a:t>
            </a:r>
          </a:p>
          <a:p>
            <a:r>
              <a: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  <a:hlinkClick r:id="rId3"/>
              </a:rPr>
              <a:t>achateau@opco-atlas.fr</a:t>
            </a:r>
            <a:endParaRPr lang="fr-FR" sz="1600" dirty="0">
              <a:latin typeface="Circular Std Book Italic" panose="020B0604020101020102" pitchFamily="34" charset="77"/>
              <a:cs typeface="Circular Std Book Italic" panose="020B0604020101020102" pitchFamily="34" charset="77"/>
            </a:endParaRPr>
          </a:p>
          <a:p>
            <a:r>
              <a:rPr lang="fr-FR" sz="1600" dirty="0"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06 47 01 96 44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5925FCC-AB32-4C67-B57B-FBB056387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62" y="2499550"/>
            <a:ext cx="932325" cy="932325"/>
          </a:xfrm>
          <a:prstGeom prst="rect">
            <a:avLst/>
          </a:prstGeom>
        </p:spPr>
      </p:pic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9390D36E-3ED5-3D44-99C0-A0ACE50A4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" y="6492875"/>
            <a:ext cx="6417578" cy="302405"/>
          </a:xfrm>
        </p:spPr>
        <p:txBody>
          <a:bodyPr/>
          <a:lstStyle/>
          <a:p>
            <a:r>
              <a:rPr lang="fr-FR" dirty="0"/>
              <a:t>Opérateur de compétences </a:t>
            </a:r>
            <a:r>
              <a:rPr lang="fr-FR" dirty="0"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des services financiers et du conseil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F172FA-FD0A-05EF-E4FC-5F21E8682041}"/>
              </a:ext>
            </a:extLst>
          </p:cNvPr>
          <p:cNvSpPr txBox="1"/>
          <p:nvPr/>
        </p:nvSpPr>
        <p:spPr>
          <a:xfrm>
            <a:off x="8215176" y="3727680"/>
            <a:ext cx="114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2B0B64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rPr>
              <a:t>Clermont-Ferrand</a:t>
            </a:r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CBE87150-7390-314A-896D-7A5A58FB50DB}"/>
              </a:ext>
            </a:extLst>
          </p:cNvPr>
          <p:cNvSpPr txBox="1">
            <a:spLocks/>
          </p:cNvSpPr>
          <p:nvPr/>
        </p:nvSpPr>
        <p:spPr>
          <a:xfrm>
            <a:off x="10553075" y="6492875"/>
            <a:ext cx="913237" cy="30240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Circular Std Black Italic" panose="020B0A04020101010102" pitchFamily="34" charset="0"/>
                <a:ea typeface="+mn-ea"/>
                <a:cs typeface="Circular Std Black Italic" panose="020B0A0402010101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17/01/24</a:t>
            </a:r>
            <a:endParaRPr lang="fr-FR" dirty="0">
              <a:solidFill>
                <a:schemeClr val="accent4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tlas">
      <a:majorFont>
        <a:latin typeface="Circular Std Book"/>
        <a:ea typeface=""/>
        <a:cs typeface=""/>
      </a:majorFont>
      <a:minorFont>
        <a:latin typeface="Circular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b7693c-da28-47d8-af59-604a0f35d887" xsi:nil="true"/>
    <lcf76f155ced4ddcb4097134ff3c332f xmlns="bd724b11-f43f-450f-b014-34ceac171d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54137A234474A9DA563FA3331163A" ma:contentTypeVersion="15" ma:contentTypeDescription="Crée un document." ma:contentTypeScope="" ma:versionID="e1b4b00e6ffa5020bdd07baf386506dc">
  <xsd:schema xmlns:xsd="http://www.w3.org/2001/XMLSchema" xmlns:xs="http://www.w3.org/2001/XMLSchema" xmlns:p="http://schemas.microsoft.com/office/2006/metadata/properties" xmlns:ns2="bd724b11-f43f-450f-b014-34ceac171d31" xmlns:ns3="7bb7693c-da28-47d8-af59-604a0f35d887" targetNamespace="http://schemas.microsoft.com/office/2006/metadata/properties" ma:root="true" ma:fieldsID="11907b503ed7e0aaea4b1e5e5ca3517e" ns2:_="" ns3:_="">
    <xsd:import namespace="bd724b11-f43f-450f-b014-34ceac171d31"/>
    <xsd:import namespace="7bb7693c-da28-47d8-af59-604a0f35d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24b11-f43f-450f-b014-34ceac171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49b6ef3-b2ae-41b4-baa9-7342a8e6a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7693c-da28-47d8-af59-604a0f35d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b7fd4ec-238d-45df-8ae0-fab9219408e0}" ma:internalName="TaxCatchAll" ma:showField="CatchAllData" ma:web="7bb7693c-da28-47d8-af59-604a0f35d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1D6E25-4CA6-4B04-B248-81EF184788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806CA-EF08-4CE8-B6A0-4593376AF63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bd724b11-f43f-450f-b014-34ceac171d31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bb7693c-da28-47d8-af59-604a0f35d8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324E12-CD67-4B46-A175-0FB93B586D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24b11-f43f-450f-b014-34ceac171d31"/>
    <ds:schemaRef ds:uri="7bb7693c-da28-47d8-af59-604a0f35d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14496</TotalTime>
  <Words>529</Words>
  <Application>Microsoft Office PowerPoint</Application>
  <PresentationFormat>Grand écran</PresentationFormat>
  <Paragraphs>173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Circular Std Black Italic</vt:lpstr>
      <vt:lpstr>Circular Std Book</vt:lpstr>
      <vt:lpstr>Circular Std Book Italic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</dc:creator>
  <cp:lastModifiedBy>CHAUVET Francine</cp:lastModifiedBy>
  <cp:revision>1005</cp:revision>
  <dcterms:created xsi:type="dcterms:W3CDTF">2021-05-11T14:18:12Z</dcterms:created>
  <dcterms:modified xsi:type="dcterms:W3CDTF">2024-03-29T15:46:58Z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0x01010007254137A234474A9DA563FA3331163A</vt:lpwstr>
  </property>
  <property fmtid="{D5CDD505-2E9C-101B-9397-08002B2CF9AE}" pid="3" name="MediaServiceImageTags">
    <vt:lpwstr/>
  </property>
</Properties>
</file>